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Poppins Medium Bold" charset="1" panose="02000000000000000000"/>
      <p:regular r:id="rId20"/>
    </p:embeddedFont>
    <p:embeddedFont>
      <p:font typeface="HK Modular" charset="1" panose="00000800000000000000"/>
      <p:regular r:id="rId21"/>
    </p:embeddedFont>
    <p:embeddedFont>
      <p:font typeface="Horizon" charset="1" panose="02000500000000000000"/>
      <p:regular r:id="rId22"/>
    </p:embeddedFont>
    <p:embeddedFont>
      <p:font typeface="DM Sans" charset="1" panose="00000000000000000000"/>
      <p:regular r:id="rId23"/>
    </p:embeddedFont>
    <p:embeddedFont>
      <p:font typeface="DM Sans Bold" charset="1" panose="00000000000000000000"/>
      <p:regular r:id="rId24"/>
    </p:embeddedFont>
    <p:embeddedFont>
      <p:font typeface="Codec Pro ExtraBold" charset="1" panose="00000700000000000000"/>
      <p:regular r:id="rId25"/>
    </p:embeddedFont>
    <p:embeddedFont>
      <p:font typeface="Montserrat Medium" charset="1" panose="00000600000000000000"/>
      <p:regular r:id="rId26"/>
    </p:embeddedFont>
    <p:embeddedFont>
      <p:font typeface="Montserrat Italics" charset="1" panose="000005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2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5.jpe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jpeg" Type="http://schemas.openxmlformats.org/officeDocument/2006/relationships/image"/><Relationship Id="rId11" Target="../media/image37.jpeg" Type="http://schemas.openxmlformats.org/officeDocument/2006/relationships/image"/><Relationship Id="rId12" Target="../media/image38.jpeg" Type="http://schemas.openxmlformats.org/officeDocument/2006/relationships/image"/><Relationship Id="rId13" Target="../media/image39.jpeg" Type="http://schemas.openxmlformats.org/officeDocument/2006/relationships/image"/><Relationship Id="rId14" Target="../media/image40.jpeg" Type="http://schemas.openxmlformats.org/officeDocument/2006/relationships/image"/><Relationship Id="rId15" Target="../media/image41.jpeg" Type="http://schemas.openxmlformats.org/officeDocument/2006/relationships/image"/><Relationship Id="rId16" Target="../media/image42.jpeg" Type="http://schemas.openxmlformats.org/officeDocument/2006/relationships/image"/><Relationship Id="rId2" Target="../media/image28.jpeg" Type="http://schemas.openxmlformats.org/officeDocument/2006/relationships/image"/><Relationship Id="rId3" Target="../media/image29.jpeg" Type="http://schemas.openxmlformats.org/officeDocument/2006/relationships/image"/><Relationship Id="rId4" Target="../media/image30.jpeg" Type="http://schemas.openxmlformats.org/officeDocument/2006/relationships/image"/><Relationship Id="rId5" Target="../media/image31.jpeg" Type="http://schemas.openxmlformats.org/officeDocument/2006/relationships/image"/><Relationship Id="rId6" Target="../media/image32.jpeg" Type="http://schemas.openxmlformats.org/officeDocument/2006/relationships/image"/><Relationship Id="rId7" Target="../media/image33.jpeg" Type="http://schemas.openxmlformats.org/officeDocument/2006/relationships/image"/><Relationship Id="rId8" Target="../media/image34.png" Type="http://schemas.openxmlformats.org/officeDocument/2006/relationships/image"/><Relationship Id="rId9" Target="../media/image35.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9.jpeg" Type="http://schemas.openxmlformats.org/officeDocument/2006/relationships/image"/><Relationship Id="rId4"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gif" Type="http://schemas.openxmlformats.org/officeDocument/2006/relationships/image"/><Relationship Id="rId4"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028700" y="899108"/>
            <a:ext cx="1697615" cy="2787129"/>
          </a:xfrm>
          <a:custGeom>
            <a:avLst/>
            <a:gdLst/>
            <a:ahLst/>
            <a:cxnLst/>
            <a:rect r="r" b="b" t="t" l="l"/>
            <a:pathLst>
              <a:path h="2787129" w="1697615">
                <a:moveTo>
                  <a:pt x="0" y="0"/>
                </a:moveTo>
                <a:lnTo>
                  <a:pt x="1697615" y="0"/>
                </a:lnTo>
                <a:lnTo>
                  <a:pt x="1697615" y="2787129"/>
                </a:lnTo>
                <a:lnTo>
                  <a:pt x="0" y="2787129"/>
                </a:lnTo>
                <a:lnTo>
                  <a:pt x="0" y="0"/>
                </a:lnTo>
                <a:close/>
              </a:path>
            </a:pathLst>
          </a:custGeom>
          <a:blipFill>
            <a:blip r:embed="rId3"/>
            <a:stretch>
              <a:fillRect l="-51473" t="-30016" r="-52936" b="-30014"/>
            </a:stretch>
          </a:blipFill>
        </p:spPr>
      </p:sp>
      <p:sp>
        <p:nvSpPr>
          <p:cNvPr name="Freeform 4" id="4"/>
          <p:cNvSpPr/>
          <p:nvPr/>
        </p:nvSpPr>
        <p:spPr>
          <a:xfrm flipH="false" flipV="false" rot="0">
            <a:off x="15110496" y="1624335"/>
            <a:ext cx="2434112" cy="1661282"/>
          </a:xfrm>
          <a:custGeom>
            <a:avLst/>
            <a:gdLst/>
            <a:ahLst/>
            <a:cxnLst/>
            <a:rect r="r" b="b" t="t" l="l"/>
            <a:pathLst>
              <a:path h="1661282" w="2434112">
                <a:moveTo>
                  <a:pt x="0" y="0"/>
                </a:moveTo>
                <a:lnTo>
                  <a:pt x="2434112" y="0"/>
                </a:lnTo>
                <a:lnTo>
                  <a:pt x="2434112" y="1661282"/>
                </a:lnTo>
                <a:lnTo>
                  <a:pt x="0" y="16612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652263" y="4601145"/>
            <a:ext cx="14458232" cy="2792730"/>
          </a:xfrm>
          <a:prstGeom prst="rect">
            <a:avLst/>
          </a:prstGeom>
        </p:spPr>
        <p:txBody>
          <a:bodyPr anchor="t" rtlCol="false" tIns="0" lIns="0" bIns="0" rIns="0">
            <a:spAutoFit/>
          </a:bodyPr>
          <a:lstStyle/>
          <a:p>
            <a:pPr algn="l">
              <a:lnSpc>
                <a:spcPts val="10890"/>
              </a:lnSpc>
            </a:pPr>
            <a:r>
              <a:rPr lang="en-US" sz="9900" b="true">
                <a:solidFill>
                  <a:srgbClr val="EAFDFF"/>
                </a:solidFill>
                <a:latin typeface="Poppins Medium Bold"/>
                <a:ea typeface="Poppins Medium Bold"/>
                <a:cs typeface="Poppins Medium Bold"/>
                <a:sym typeface="Poppins Medium Bold"/>
              </a:rPr>
              <a:t>AIoT Workshop series: Introduction session</a:t>
            </a:r>
          </a:p>
        </p:txBody>
      </p:sp>
      <p:grpSp>
        <p:nvGrpSpPr>
          <p:cNvPr name="Group 6" id="6"/>
          <p:cNvGrpSpPr/>
          <p:nvPr/>
        </p:nvGrpSpPr>
        <p:grpSpPr>
          <a:xfrm rot="0">
            <a:off x="4182321" y="1624335"/>
            <a:ext cx="9923357" cy="898524"/>
            <a:chOff x="0" y="0"/>
            <a:chExt cx="13231143" cy="1198032"/>
          </a:xfrm>
        </p:grpSpPr>
        <p:sp>
          <p:nvSpPr>
            <p:cNvPr name="TextBox 7" id="7"/>
            <p:cNvSpPr txBox="true"/>
            <p:nvPr/>
          </p:nvSpPr>
          <p:spPr>
            <a:xfrm rot="0">
              <a:off x="0" y="57150"/>
              <a:ext cx="13231046" cy="645582"/>
            </a:xfrm>
            <a:prstGeom prst="rect">
              <a:avLst/>
            </a:prstGeom>
          </p:spPr>
          <p:txBody>
            <a:bodyPr anchor="t" rtlCol="false" tIns="0" lIns="0" bIns="0" rIns="0">
              <a:spAutoFit/>
            </a:bodyPr>
            <a:lstStyle/>
            <a:p>
              <a:pPr algn="ctr">
                <a:lnSpc>
                  <a:spcPts val="3499"/>
                </a:lnSpc>
              </a:pPr>
              <a:r>
                <a:rPr lang="en-US" sz="3499" spc="552">
                  <a:solidFill>
                    <a:srgbClr val="FFFFFF"/>
                  </a:solidFill>
                  <a:latin typeface="HK Modular"/>
                  <a:ea typeface="HK Modular"/>
                  <a:cs typeface="HK Modular"/>
                  <a:sym typeface="HK Modular"/>
                </a:rPr>
                <a:t>IOTICS CLUB PRESENTS!</a:t>
              </a:r>
            </a:p>
          </p:txBody>
        </p:sp>
        <p:sp>
          <p:nvSpPr>
            <p:cNvPr name="AutoShape 8" id="8"/>
            <p:cNvSpPr/>
            <p:nvPr/>
          </p:nvSpPr>
          <p:spPr>
            <a:xfrm>
              <a:off x="49" y="944032"/>
              <a:ext cx="13231046" cy="25400"/>
            </a:xfrm>
            <a:prstGeom prst="line">
              <a:avLst/>
            </a:prstGeom>
            <a:ln cap="flat" w="50800">
              <a:solidFill>
                <a:srgbClr val="FFFFFF"/>
              </a:solidFill>
              <a:prstDash val="solid"/>
              <a:headEnd type="none" len="sm" w="sm"/>
              <a:tailEnd type="none" len="sm" w="sm"/>
            </a:ln>
          </p:spPr>
        </p:sp>
        <p:sp>
          <p:nvSpPr>
            <p:cNvPr name="AutoShape 9" id="9"/>
            <p:cNvSpPr/>
            <p:nvPr/>
          </p:nvSpPr>
          <p:spPr>
            <a:xfrm>
              <a:off x="49" y="1147232"/>
              <a:ext cx="13231046" cy="25400"/>
            </a:xfrm>
            <a:prstGeom prst="line">
              <a:avLst/>
            </a:prstGeom>
            <a:ln cap="flat" w="50800">
              <a:solidFill>
                <a:srgbClr val="FFFFFF"/>
              </a:solidFill>
              <a:prstDash val="solid"/>
              <a:headEnd type="none" len="sm" w="sm"/>
              <a:tailEnd type="none" len="sm" w="sm"/>
            </a:ln>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2710896" y="281839"/>
            <a:ext cx="12866208" cy="7185514"/>
          </a:xfrm>
          <a:custGeom>
            <a:avLst/>
            <a:gdLst/>
            <a:ahLst/>
            <a:cxnLst/>
            <a:rect r="r" b="b" t="t" l="l"/>
            <a:pathLst>
              <a:path h="7185514" w="12866208">
                <a:moveTo>
                  <a:pt x="0" y="0"/>
                </a:moveTo>
                <a:lnTo>
                  <a:pt x="12866208" y="0"/>
                </a:lnTo>
                <a:lnTo>
                  <a:pt x="12866208" y="7185514"/>
                </a:lnTo>
                <a:lnTo>
                  <a:pt x="0" y="7185514"/>
                </a:lnTo>
                <a:lnTo>
                  <a:pt x="0" y="0"/>
                </a:lnTo>
                <a:close/>
              </a:path>
            </a:pathLst>
          </a:custGeom>
          <a:blipFill>
            <a:blip r:embed="rId3"/>
            <a:stretch>
              <a:fillRect l="-40178" t="-55304" r="-44502" b="-30705"/>
            </a:stretch>
          </a:blipFill>
        </p:spPr>
      </p:sp>
      <p:sp>
        <p:nvSpPr>
          <p:cNvPr name="TextBox 4" id="4"/>
          <p:cNvSpPr txBox="true"/>
          <p:nvPr/>
        </p:nvSpPr>
        <p:spPr>
          <a:xfrm rot="0">
            <a:off x="35351" y="6384288"/>
            <a:ext cx="18217299" cy="3321321"/>
          </a:xfrm>
          <a:prstGeom prst="rect">
            <a:avLst/>
          </a:prstGeom>
        </p:spPr>
        <p:txBody>
          <a:bodyPr anchor="t" rtlCol="false" tIns="0" lIns="0" bIns="0" rIns="0">
            <a:spAutoFit/>
          </a:bodyPr>
          <a:lstStyle/>
          <a:p>
            <a:pPr algn="ctr">
              <a:lnSpc>
                <a:spcPts val="9530"/>
              </a:lnSpc>
            </a:pPr>
          </a:p>
          <a:p>
            <a:pPr algn="ctr">
              <a:lnSpc>
                <a:spcPts val="3360"/>
              </a:lnSpc>
            </a:pPr>
            <a:r>
              <a:rPr lang="en-US" b="true" sz="2301" spc="-2">
                <a:solidFill>
                  <a:srgbClr val="FFFFFF"/>
                </a:solidFill>
                <a:latin typeface="Poppins Medium Bold"/>
                <a:ea typeface="Poppins Medium Bold"/>
                <a:cs typeface="Poppins Medium Bold"/>
                <a:sym typeface="Poppins Medium Bold"/>
              </a:rPr>
              <a:t>The main difference between the two codes lies in their approach to handling ultrasonic sensor functionality. The first code directly manipulates pins and utilizes the pulseIn() function for distance measurement, offering more control at a lower level but with potentially more complexity. In contrast, the second code employs the NewPing library, abstracting away low-level details and simplifying sensor usage with dedicated functions, providing a more streamlined and user-friendly approach to distance measurement.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2634556" y="4840974"/>
            <a:ext cx="9672142" cy="5446026"/>
          </a:xfrm>
          <a:custGeom>
            <a:avLst/>
            <a:gdLst/>
            <a:ahLst/>
            <a:cxnLst/>
            <a:rect r="r" b="b" t="t" l="l"/>
            <a:pathLst>
              <a:path h="5446026" w="9672142">
                <a:moveTo>
                  <a:pt x="0" y="0"/>
                </a:moveTo>
                <a:lnTo>
                  <a:pt x="9672142" y="0"/>
                </a:lnTo>
                <a:lnTo>
                  <a:pt x="9672142" y="5446026"/>
                </a:lnTo>
                <a:lnTo>
                  <a:pt x="0" y="5446026"/>
                </a:lnTo>
                <a:lnTo>
                  <a:pt x="0" y="0"/>
                </a:lnTo>
                <a:close/>
              </a:path>
            </a:pathLst>
          </a:custGeom>
          <a:blipFill>
            <a:blip r:embed="rId3"/>
            <a:stretch>
              <a:fillRect l="0" t="0" r="0" b="0"/>
            </a:stretch>
          </a:blipFill>
        </p:spPr>
      </p:sp>
      <p:sp>
        <p:nvSpPr>
          <p:cNvPr name="Freeform 4" id="4"/>
          <p:cNvSpPr/>
          <p:nvPr/>
        </p:nvSpPr>
        <p:spPr>
          <a:xfrm flipH="false" flipV="false" rot="0">
            <a:off x="6093356" y="374596"/>
            <a:ext cx="11165944" cy="8932755"/>
          </a:xfrm>
          <a:custGeom>
            <a:avLst/>
            <a:gdLst/>
            <a:ahLst/>
            <a:cxnLst/>
            <a:rect r="r" b="b" t="t" l="l"/>
            <a:pathLst>
              <a:path h="8932755" w="11165944">
                <a:moveTo>
                  <a:pt x="0" y="0"/>
                </a:moveTo>
                <a:lnTo>
                  <a:pt x="11165944" y="0"/>
                </a:lnTo>
                <a:lnTo>
                  <a:pt x="11165944" y="8932756"/>
                </a:lnTo>
                <a:lnTo>
                  <a:pt x="0" y="89327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6856343" y="2963523"/>
            <a:ext cx="9639970" cy="3314603"/>
          </a:xfrm>
          <a:prstGeom prst="rect">
            <a:avLst/>
          </a:prstGeom>
        </p:spPr>
        <p:txBody>
          <a:bodyPr anchor="t" rtlCol="false" tIns="0" lIns="0" bIns="0" rIns="0">
            <a:spAutoFit/>
          </a:bodyPr>
          <a:lstStyle/>
          <a:p>
            <a:pPr algn="ctr">
              <a:lnSpc>
                <a:spcPts val="7580"/>
              </a:lnSpc>
            </a:pPr>
          </a:p>
          <a:p>
            <a:pPr algn="ctr">
              <a:lnSpc>
                <a:spcPts val="6079"/>
              </a:lnSpc>
            </a:pPr>
            <a:r>
              <a:rPr lang="en-US" sz="4342">
                <a:solidFill>
                  <a:srgbClr val="EB1F2A"/>
                </a:solidFill>
                <a:latin typeface="Horizon"/>
                <a:ea typeface="Horizon"/>
                <a:cs typeface="Horizon"/>
                <a:sym typeface="Horizon"/>
              </a:rPr>
              <a:t>Thank you all for joining today's session!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5F4F1"/>
        </a:solidFill>
      </p:bgPr>
    </p:bg>
    <p:spTree>
      <p:nvGrpSpPr>
        <p:cNvPr id="1" name=""/>
        <p:cNvGrpSpPr/>
        <p:nvPr/>
      </p:nvGrpSpPr>
      <p:grpSpPr>
        <a:xfrm>
          <a:off x="0" y="0"/>
          <a:ext cx="0" cy="0"/>
          <a:chOff x="0" y="0"/>
          <a:chExt cx="0" cy="0"/>
        </a:xfrm>
      </p:grpSpPr>
      <p:grpSp>
        <p:nvGrpSpPr>
          <p:cNvPr name="Group 2" id="2"/>
          <p:cNvGrpSpPr/>
          <p:nvPr/>
        </p:nvGrpSpPr>
        <p:grpSpPr>
          <a:xfrm rot="0">
            <a:off x="7264341" y="1028700"/>
            <a:ext cx="5564754" cy="5564754"/>
            <a:chOff x="0" y="0"/>
            <a:chExt cx="12700000" cy="12700000"/>
          </a:xfrm>
        </p:grpSpPr>
        <p:sp>
          <p:nvSpPr>
            <p:cNvPr name="Freeform 3" id="3"/>
            <p:cNvSpPr/>
            <p:nvPr/>
          </p:nvSpPr>
          <p:spPr>
            <a:xfrm flipH="false" flipV="false" rot="0">
              <a:off x="-11430" y="857250"/>
              <a:ext cx="13009880" cy="11644630"/>
            </a:xfrm>
            <a:custGeom>
              <a:avLst/>
              <a:gdLst/>
              <a:ahLst/>
              <a:cxnLst/>
              <a:rect r="r" b="b" t="t" l="l"/>
              <a:pathLst>
                <a:path h="11644630" w="1300988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20" y="11470640"/>
                  </a:cubicBezTo>
                  <a:cubicBezTo>
                    <a:pt x="9123680" y="11334750"/>
                    <a:pt x="10237470" y="10519410"/>
                    <a:pt x="11071860" y="9767570"/>
                  </a:cubicBezTo>
                  <a:cubicBezTo>
                    <a:pt x="11625580" y="9268460"/>
                    <a:pt x="11971020" y="8576310"/>
                    <a:pt x="12202160" y="7867650"/>
                  </a:cubicBezTo>
                  <a:cubicBezTo>
                    <a:pt x="13009880" y="5401310"/>
                    <a:pt x="12348210" y="2322830"/>
                    <a:pt x="10152380" y="938530"/>
                  </a:cubicBezTo>
                  <a:close/>
                </a:path>
              </a:pathLst>
            </a:custGeom>
            <a:blipFill>
              <a:blip r:embed="rId2"/>
              <a:stretch>
                <a:fillRect l="0" t="-1275" r="0" b="-1275"/>
              </a:stretch>
            </a:blipFill>
          </p:spPr>
        </p:sp>
      </p:grpSp>
      <p:sp>
        <p:nvSpPr>
          <p:cNvPr name="TextBox 4" id="4"/>
          <p:cNvSpPr txBox="true"/>
          <p:nvPr/>
        </p:nvSpPr>
        <p:spPr>
          <a:xfrm rot="0">
            <a:off x="7264341" y="7504657"/>
            <a:ext cx="4619222" cy="322970"/>
          </a:xfrm>
          <a:prstGeom prst="rect">
            <a:avLst/>
          </a:prstGeom>
        </p:spPr>
        <p:txBody>
          <a:bodyPr anchor="t" rtlCol="false" tIns="0" lIns="0" bIns="0" rIns="0">
            <a:spAutoFit/>
          </a:bodyPr>
          <a:lstStyle/>
          <a:p>
            <a:pPr algn="ctr">
              <a:lnSpc>
                <a:spcPts val="2672"/>
              </a:lnSpc>
            </a:pPr>
            <a:r>
              <a:rPr lang="en-US" sz="1908" spc="248">
                <a:solidFill>
                  <a:srgbClr val="333331"/>
                </a:solidFill>
                <a:latin typeface="DM Sans"/>
                <a:ea typeface="DM Sans"/>
                <a:cs typeface="DM Sans"/>
                <a:sym typeface="DM Sans"/>
              </a:rPr>
              <a:t>CLUB HEAD</a:t>
            </a:r>
          </a:p>
        </p:txBody>
      </p:sp>
      <p:grpSp>
        <p:nvGrpSpPr>
          <p:cNvPr name="Group 5" id="5"/>
          <p:cNvGrpSpPr/>
          <p:nvPr/>
        </p:nvGrpSpPr>
        <p:grpSpPr>
          <a:xfrm rot="0">
            <a:off x="11694546" y="3049969"/>
            <a:ext cx="5564754" cy="5564754"/>
            <a:chOff x="0" y="0"/>
            <a:chExt cx="12700000" cy="12700000"/>
          </a:xfrm>
        </p:grpSpPr>
        <p:sp>
          <p:nvSpPr>
            <p:cNvPr name="Freeform 6" id="6"/>
            <p:cNvSpPr/>
            <p:nvPr/>
          </p:nvSpPr>
          <p:spPr>
            <a:xfrm flipH="false" flipV="false" rot="0">
              <a:off x="-11430" y="857250"/>
              <a:ext cx="13009880" cy="11644630"/>
            </a:xfrm>
            <a:custGeom>
              <a:avLst/>
              <a:gdLst/>
              <a:ahLst/>
              <a:cxnLst/>
              <a:rect r="r" b="b" t="t" l="l"/>
              <a:pathLst>
                <a:path h="11644630" w="1300988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20" y="11470640"/>
                  </a:cubicBezTo>
                  <a:cubicBezTo>
                    <a:pt x="9123680" y="11334750"/>
                    <a:pt x="10237470" y="10519410"/>
                    <a:pt x="11071860" y="9767570"/>
                  </a:cubicBezTo>
                  <a:cubicBezTo>
                    <a:pt x="11625580" y="9268460"/>
                    <a:pt x="11971020" y="8576310"/>
                    <a:pt x="12202160" y="7867650"/>
                  </a:cubicBezTo>
                  <a:cubicBezTo>
                    <a:pt x="13009880" y="5401310"/>
                    <a:pt x="12348210" y="2322830"/>
                    <a:pt x="10152380" y="938530"/>
                  </a:cubicBezTo>
                  <a:close/>
                </a:path>
              </a:pathLst>
            </a:custGeom>
            <a:blipFill>
              <a:blip r:embed="rId3"/>
              <a:stretch>
                <a:fillRect l="0" t="-12548" r="0" b="-12548"/>
              </a:stretch>
            </a:blipFill>
          </p:spPr>
        </p:sp>
      </p:grpSp>
      <p:sp>
        <p:nvSpPr>
          <p:cNvPr name="Freeform 7" id="7"/>
          <p:cNvSpPr/>
          <p:nvPr/>
        </p:nvSpPr>
        <p:spPr>
          <a:xfrm flipH="false" flipV="false" rot="0">
            <a:off x="14476923" y="0"/>
            <a:ext cx="3030900" cy="3353693"/>
          </a:xfrm>
          <a:custGeom>
            <a:avLst/>
            <a:gdLst/>
            <a:ahLst/>
            <a:cxnLst/>
            <a:rect r="r" b="b" t="t" l="l"/>
            <a:pathLst>
              <a:path h="3353693" w="3030900">
                <a:moveTo>
                  <a:pt x="0" y="0"/>
                </a:moveTo>
                <a:lnTo>
                  <a:pt x="3030900" y="0"/>
                </a:lnTo>
                <a:lnTo>
                  <a:pt x="3030900" y="3353693"/>
                </a:lnTo>
                <a:lnTo>
                  <a:pt x="0" y="33536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028700" y="1574277"/>
            <a:ext cx="5516037" cy="3010059"/>
          </a:xfrm>
          <a:prstGeom prst="rect">
            <a:avLst/>
          </a:prstGeom>
        </p:spPr>
        <p:txBody>
          <a:bodyPr anchor="t" rtlCol="false" tIns="0" lIns="0" bIns="0" rIns="0">
            <a:spAutoFit/>
          </a:bodyPr>
          <a:lstStyle/>
          <a:p>
            <a:pPr algn="l">
              <a:lnSpc>
                <a:spcPts val="21705"/>
              </a:lnSpc>
            </a:pPr>
            <a:r>
              <a:rPr lang="en-US" sz="24949">
                <a:solidFill>
                  <a:srgbClr val="333331"/>
                </a:solidFill>
                <a:latin typeface="DM Sans"/>
                <a:ea typeface="DM Sans"/>
                <a:cs typeface="DM Sans"/>
                <a:sym typeface="DM Sans"/>
              </a:rPr>
              <a:t>HI!</a:t>
            </a:r>
          </a:p>
        </p:txBody>
      </p:sp>
      <p:sp>
        <p:nvSpPr>
          <p:cNvPr name="TextBox 9" id="9"/>
          <p:cNvSpPr txBox="true"/>
          <p:nvPr/>
        </p:nvSpPr>
        <p:spPr>
          <a:xfrm rot="0">
            <a:off x="7737107" y="6370273"/>
            <a:ext cx="3436818" cy="1172484"/>
          </a:xfrm>
          <a:prstGeom prst="rect">
            <a:avLst/>
          </a:prstGeom>
        </p:spPr>
        <p:txBody>
          <a:bodyPr anchor="t" rtlCol="false" tIns="0" lIns="0" bIns="0" rIns="0">
            <a:spAutoFit/>
          </a:bodyPr>
          <a:lstStyle/>
          <a:p>
            <a:pPr algn="ctr">
              <a:lnSpc>
                <a:spcPts val="4751"/>
              </a:lnSpc>
            </a:pPr>
            <a:r>
              <a:rPr lang="en-US" b="true" sz="3393" spc="441">
                <a:solidFill>
                  <a:srgbClr val="333331"/>
                </a:solidFill>
                <a:latin typeface="DM Sans Bold"/>
                <a:ea typeface="DM Sans Bold"/>
                <a:cs typeface="DM Sans Bold"/>
                <a:sym typeface="DM Sans Bold"/>
              </a:rPr>
              <a:t>AYUSH</a:t>
            </a:r>
          </a:p>
          <a:p>
            <a:pPr algn="ctr">
              <a:lnSpc>
                <a:spcPts val="4751"/>
              </a:lnSpc>
            </a:pPr>
            <a:r>
              <a:rPr lang="en-US" b="true" sz="3393" spc="441">
                <a:solidFill>
                  <a:srgbClr val="333331"/>
                </a:solidFill>
                <a:latin typeface="DM Sans Bold"/>
                <a:ea typeface="DM Sans Bold"/>
                <a:cs typeface="DM Sans Bold"/>
                <a:sym typeface="DM Sans Bold"/>
              </a:rPr>
              <a:t>KARAPAGALE</a:t>
            </a:r>
          </a:p>
        </p:txBody>
      </p:sp>
      <p:sp>
        <p:nvSpPr>
          <p:cNvPr name="TextBox 10" id="10"/>
          <p:cNvSpPr txBox="true"/>
          <p:nvPr/>
        </p:nvSpPr>
        <p:spPr>
          <a:xfrm rot="0">
            <a:off x="12799441" y="8745289"/>
            <a:ext cx="3354964" cy="1172484"/>
          </a:xfrm>
          <a:prstGeom prst="rect">
            <a:avLst/>
          </a:prstGeom>
        </p:spPr>
        <p:txBody>
          <a:bodyPr anchor="t" rtlCol="false" tIns="0" lIns="0" bIns="0" rIns="0">
            <a:spAutoFit/>
          </a:bodyPr>
          <a:lstStyle/>
          <a:p>
            <a:pPr algn="ctr" marL="0" indent="0" lvl="0">
              <a:lnSpc>
                <a:spcPts val="4751"/>
              </a:lnSpc>
              <a:spcBef>
                <a:spcPct val="0"/>
              </a:spcBef>
            </a:pPr>
            <a:r>
              <a:rPr lang="en-US" b="true" sz="3393" spc="441">
                <a:solidFill>
                  <a:srgbClr val="333331"/>
                </a:solidFill>
                <a:latin typeface="DM Sans Bold"/>
                <a:ea typeface="DM Sans Bold"/>
                <a:cs typeface="DM Sans Bold"/>
                <a:sym typeface="DM Sans Bold"/>
              </a:rPr>
              <a:t>JJATEEN GUNDESHA</a:t>
            </a:r>
          </a:p>
        </p:txBody>
      </p:sp>
      <p:sp>
        <p:nvSpPr>
          <p:cNvPr name="TextBox 11" id="11"/>
          <p:cNvSpPr txBox="true"/>
          <p:nvPr/>
        </p:nvSpPr>
        <p:spPr>
          <a:xfrm rot="0">
            <a:off x="12319337" y="9832488"/>
            <a:ext cx="4619222" cy="656330"/>
          </a:xfrm>
          <a:prstGeom prst="rect">
            <a:avLst/>
          </a:prstGeom>
        </p:spPr>
        <p:txBody>
          <a:bodyPr anchor="t" rtlCol="false" tIns="0" lIns="0" bIns="0" rIns="0">
            <a:spAutoFit/>
          </a:bodyPr>
          <a:lstStyle/>
          <a:p>
            <a:pPr algn="ctr">
              <a:lnSpc>
                <a:spcPts val="2672"/>
              </a:lnSpc>
            </a:pPr>
            <a:r>
              <a:rPr lang="en-US" sz="1908" spc="248">
                <a:solidFill>
                  <a:srgbClr val="333331"/>
                </a:solidFill>
                <a:latin typeface="DM Sans"/>
                <a:ea typeface="DM Sans"/>
                <a:cs typeface="DM Sans"/>
                <a:sym typeface="DM Sans"/>
              </a:rPr>
              <a:t>CO-LEAD</a:t>
            </a:r>
          </a:p>
          <a:p>
            <a:pPr algn="ctr">
              <a:lnSpc>
                <a:spcPts val="2672"/>
              </a:lnSpc>
            </a:pPr>
          </a:p>
        </p:txBody>
      </p:sp>
      <p:sp>
        <p:nvSpPr>
          <p:cNvPr name="TextBox 12" id="12"/>
          <p:cNvSpPr txBox="true"/>
          <p:nvPr/>
        </p:nvSpPr>
        <p:spPr>
          <a:xfrm rot="0">
            <a:off x="1028700" y="4898661"/>
            <a:ext cx="5516037" cy="3390899"/>
          </a:xfrm>
          <a:prstGeom prst="rect">
            <a:avLst/>
          </a:prstGeom>
        </p:spPr>
        <p:txBody>
          <a:bodyPr anchor="t" rtlCol="false" tIns="0" lIns="0" bIns="0" rIns="0">
            <a:spAutoFit/>
          </a:bodyPr>
          <a:lstStyle/>
          <a:p>
            <a:pPr algn="l">
              <a:lnSpc>
                <a:spcPts val="8699"/>
              </a:lnSpc>
            </a:pPr>
            <a:r>
              <a:rPr lang="en-US" sz="9999">
                <a:solidFill>
                  <a:srgbClr val="333331"/>
                </a:solidFill>
                <a:latin typeface="DM Sans"/>
                <a:ea typeface="DM Sans"/>
                <a:cs typeface="DM Sans"/>
                <a:sym typeface="DM Sans"/>
              </a:rPr>
              <a:t>MEET OUR TEAM</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4636555"/>
          </a:xfrm>
          <a:custGeom>
            <a:avLst/>
            <a:gdLst/>
            <a:ahLst/>
            <a:cxnLst/>
            <a:rect r="r" b="b" t="t" l="l"/>
            <a:pathLst>
              <a:path h="4636555" w="18288000">
                <a:moveTo>
                  <a:pt x="0" y="0"/>
                </a:moveTo>
                <a:lnTo>
                  <a:pt x="18288000" y="0"/>
                </a:lnTo>
                <a:lnTo>
                  <a:pt x="18288000" y="4636555"/>
                </a:lnTo>
                <a:lnTo>
                  <a:pt x="0" y="4636555"/>
                </a:lnTo>
                <a:lnTo>
                  <a:pt x="0" y="0"/>
                </a:lnTo>
                <a:close/>
              </a:path>
            </a:pathLst>
          </a:custGeom>
          <a:blipFill>
            <a:blip r:embed="rId2">
              <a:alphaModFix amt="21999"/>
            </a:blip>
            <a:stretch>
              <a:fillRect l="0" t="-81394" r="0" b="-81394"/>
            </a:stretch>
          </a:blipFill>
        </p:spPr>
      </p:sp>
      <p:grpSp>
        <p:nvGrpSpPr>
          <p:cNvPr name="Group 3" id="3"/>
          <p:cNvGrpSpPr/>
          <p:nvPr/>
        </p:nvGrpSpPr>
        <p:grpSpPr>
          <a:xfrm rot="0">
            <a:off x="4783959" y="6050612"/>
            <a:ext cx="1679646" cy="1679639"/>
            <a:chOff x="0" y="0"/>
            <a:chExt cx="6350000" cy="6349975"/>
          </a:xfrm>
        </p:grpSpPr>
        <p:sp>
          <p:nvSpPr>
            <p:cNvPr name="Freeform 4" id="4"/>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0" t="-60041" r="0" b="-60041"/>
              </a:stretch>
            </a:blipFill>
          </p:spPr>
        </p:sp>
      </p:grpSp>
      <p:grpSp>
        <p:nvGrpSpPr>
          <p:cNvPr name="Group 5" id="5"/>
          <p:cNvGrpSpPr/>
          <p:nvPr/>
        </p:nvGrpSpPr>
        <p:grpSpPr>
          <a:xfrm rot="0">
            <a:off x="7225604" y="6050612"/>
            <a:ext cx="1679646" cy="1679639"/>
            <a:chOff x="0" y="0"/>
            <a:chExt cx="6350000" cy="6349975"/>
          </a:xfrm>
        </p:grpSpPr>
        <p:sp>
          <p:nvSpPr>
            <p:cNvPr name="Freeform 6" id="6"/>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0" t="0" r="0" b="0"/>
              </a:stretch>
            </a:blipFill>
          </p:spPr>
        </p:sp>
      </p:grpSp>
      <p:grpSp>
        <p:nvGrpSpPr>
          <p:cNvPr name="Group 7" id="7"/>
          <p:cNvGrpSpPr/>
          <p:nvPr/>
        </p:nvGrpSpPr>
        <p:grpSpPr>
          <a:xfrm rot="0">
            <a:off x="9667250" y="6079068"/>
            <a:ext cx="1679646" cy="1679639"/>
            <a:chOff x="0" y="0"/>
            <a:chExt cx="6350000" cy="6349975"/>
          </a:xfrm>
        </p:grpSpPr>
        <p:sp>
          <p:nvSpPr>
            <p:cNvPr name="Freeform 8" id="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0" t="-16666" r="0" b="-16666"/>
              </a:stretch>
            </a:blipFill>
          </p:spPr>
        </p:sp>
      </p:grpSp>
      <p:grpSp>
        <p:nvGrpSpPr>
          <p:cNvPr name="Group 9" id="9"/>
          <p:cNvGrpSpPr/>
          <p:nvPr/>
        </p:nvGrpSpPr>
        <p:grpSpPr>
          <a:xfrm rot="0">
            <a:off x="12108896" y="6050612"/>
            <a:ext cx="1679646" cy="1679639"/>
            <a:chOff x="0" y="0"/>
            <a:chExt cx="6350000" cy="6349975"/>
          </a:xfrm>
        </p:grpSpPr>
        <p:sp>
          <p:nvSpPr>
            <p:cNvPr name="Freeform 10" id="10"/>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0" t="-40034" r="0" b="-40034"/>
              </a:stretch>
            </a:blipFill>
          </p:spPr>
        </p:sp>
      </p:grpSp>
      <p:grpSp>
        <p:nvGrpSpPr>
          <p:cNvPr name="Group 11" id="11"/>
          <p:cNvGrpSpPr/>
          <p:nvPr/>
        </p:nvGrpSpPr>
        <p:grpSpPr>
          <a:xfrm rot="0">
            <a:off x="14550542" y="6050612"/>
            <a:ext cx="1679646" cy="1679639"/>
            <a:chOff x="0" y="0"/>
            <a:chExt cx="6350000" cy="6349975"/>
          </a:xfrm>
        </p:grpSpPr>
        <p:sp>
          <p:nvSpPr>
            <p:cNvPr name="Freeform 12" id="12"/>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7"/>
              <a:stretch>
                <a:fillRect l="-16666" t="0" r="-16666" b="0"/>
              </a:stretch>
            </a:blipFill>
          </p:spPr>
        </p:sp>
      </p:grpSp>
      <p:sp>
        <p:nvSpPr>
          <p:cNvPr name="Freeform 13" id="13"/>
          <p:cNvSpPr/>
          <p:nvPr/>
        </p:nvSpPr>
        <p:spPr>
          <a:xfrm flipH="false" flipV="false" rot="0">
            <a:off x="16381857" y="8392862"/>
            <a:ext cx="865438" cy="865438"/>
          </a:xfrm>
          <a:custGeom>
            <a:avLst/>
            <a:gdLst/>
            <a:ahLst/>
            <a:cxnLst/>
            <a:rect r="r" b="b" t="t" l="l"/>
            <a:pathLst>
              <a:path h="865438" w="865438">
                <a:moveTo>
                  <a:pt x="0" y="0"/>
                </a:moveTo>
                <a:lnTo>
                  <a:pt x="865438" y="0"/>
                </a:lnTo>
                <a:lnTo>
                  <a:pt x="865438" y="865438"/>
                </a:lnTo>
                <a:lnTo>
                  <a:pt x="0" y="86543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4" id="14"/>
          <p:cNvGrpSpPr>
            <a:grpSpLocks noChangeAspect="true"/>
          </p:cNvGrpSpPr>
          <p:nvPr/>
        </p:nvGrpSpPr>
        <p:grpSpPr>
          <a:xfrm rot="0">
            <a:off x="1016695" y="8392862"/>
            <a:ext cx="840414" cy="840414"/>
            <a:chOff x="0" y="0"/>
            <a:chExt cx="1270000" cy="1270000"/>
          </a:xfrm>
        </p:grpSpPr>
        <p:sp>
          <p:nvSpPr>
            <p:cNvPr name="Freeform 15" id="15"/>
            <p:cNvSpPr/>
            <p:nvPr/>
          </p:nvSpPr>
          <p:spPr>
            <a:xfrm flipH="false" flipV="false" rot="0">
              <a:off x="19050" y="19050"/>
              <a:ext cx="1231900" cy="1231900"/>
            </a:xfrm>
            <a:custGeom>
              <a:avLst/>
              <a:gdLst/>
              <a:ahLst/>
              <a:cxnLst/>
              <a:rect r="r" b="b" t="t" l="l"/>
              <a:pathLst>
                <a:path h="1231900" w="1231900">
                  <a:moveTo>
                    <a:pt x="1231900" y="1154430"/>
                  </a:moveTo>
                  <a:cubicBezTo>
                    <a:pt x="1231900" y="1196340"/>
                    <a:pt x="1197610" y="1231900"/>
                    <a:pt x="1154430" y="1231900"/>
                  </a:cubicBezTo>
                  <a:lnTo>
                    <a:pt x="77470" y="1231900"/>
                  </a:lnTo>
                  <a:cubicBezTo>
                    <a:pt x="35560" y="1231900"/>
                    <a:pt x="0" y="1197610"/>
                    <a:pt x="0" y="1154430"/>
                  </a:cubicBezTo>
                  <a:lnTo>
                    <a:pt x="0" y="77470"/>
                  </a:lnTo>
                  <a:cubicBezTo>
                    <a:pt x="0" y="35560"/>
                    <a:pt x="34290" y="0"/>
                    <a:pt x="77470" y="0"/>
                  </a:cubicBezTo>
                  <a:lnTo>
                    <a:pt x="1154430" y="0"/>
                  </a:lnTo>
                  <a:cubicBezTo>
                    <a:pt x="1196340" y="0"/>
                    <a:pt x="1231900" y="34290"/>
                    <a:pt x="1231900" y="77470"/>
                  </a:cubicBezTo>
                  <a:lnTo>
                    <a:pt x="1231900" y="1154430"/>
                  </a:lnTo>
                  <a:close/>
                </a:path>
              </a:pathLst>
            </a:custGeom>
            <a:solidFill>
              <a:srgbClr val="F6F6F6"/>
            </a:solidFill>
          </p:spPr>
        </p:sp>
        <p:sp>
          <p:nvSpPr>
            <p:cNvPr name="Freeform 16" id="16"/>
            <p:cNvSpPr/>
            <p:nvPr/>
          </p:nvSpPr>
          <p:spPr>
            <a:xfrm flipH="false" flipV="false" rot="0">
              <a:off x="0" y="0"/>
              <a:ext cx="1270000" cy="1270000"/>
            </a:xfrm>
            <a:custGeom>
              <a:avLst/>
              <a:gdLst/>
              <a:ahLst/>
              <a:cxnLst/>
              <a:rect r="r" b="b" t="t" l="l"/>
              <a:pathLst>
                <a:path h="1270000" w="1270000">
                  <a:moveTo>
                    <a:pt x="1173480" y="1270000"/>
                  </a:moveTo>
                  <a:lnTo>
                    <a:pt x="96520" y="1270000"/>
                  </a:lnTo>
                  <a:cubicBezTo>
                    <a:pt x="43180" y="1270000"/>
                    <a:pt x="0" y="1226820"/>
                    <a:pt x="0" y="1173480"/>
                  </a:cubicBezTo>
                  <a:lnTo>
                    <a:pt x="0" y="96520"/>
                  </a:lnTo>
                  <a:cubicBezTo>
                    <a:pt x="0" y="43180"/>
                    <a:pt x="43180" y="0"/>
                    <a:pt x="96520" y="0"/>
                  </a:cubicBezTo>
                  <a:lnTo>
                    <a:pt x="1173480" y="0"/>
                  </a:lnTo>
                  <a:cubicBezTo>
                    <a:pt x="1226820" y="0"/>
                    <a:pt x="1270000" y="43180"/>
                    <a:pt x="1270000" y="96520"/>
                  </a:cubicBezTo>
                  <a:lnTo>
                    <a:pt x="1270000" y="1173480"/>
                  </a:lnTo>
                  <a:cubicBezTo>
                    <a:pt x="1270000" y="1226820"/>
                    <a:pt x="1226820" y="1270000"/>
                    <a:pt x="1173480" y="1270000"/>
                  </a:cubicBezTo>
                  <a:close/>
                  <a:moveTo>
                    <a:pt x="96520" y="38100"/>
                  </a:moveTo>
                  <a:cubicBezTo>
                    <a:pt x="64770" y="38100"/>
                    <a:pt x="38100" y="64770"/>
                    <a:pt x="38100" y="96520"/>
                  </a:cubicBezTo>
                  <a:lnTo>
                    <a:pt x="38100" y="1173480"/>
                  </a:lnTo>
                  <a:cubicBezTo>
                    <a:pt x="38100" y="1205230"/>
                    <a:pt x="63500" y="1230630"/>
                    <a:pt x="95250" y="1230630"/>
                  </a:cubicBezTo>
                  <a:lnTo>
                    <a:pt x="1172210" y="1230630"/>
                  </a:lnTo>
                  <a:cubicBezTo>
                    <a:pt x="1203960" y="1230630"/>
                    <a:pt x="1229360" y="1205230"/>
                    <a:pt x="1229360" y="1173480"/>
                  </a:cubicBezTo>
                  <a:lnTo>
                    <a:pt x="1229360" y="96520"/>
                  </a:lnTo>
                  <a:cubicBezTo>
                    <a:pt x="1229360" y="64770"/>
                    <a:pt x="1203960" y="39370"/>
                    <a:pt x="1172210" y="39370"/>
                  </a:cubicBezTo>
                  <a:lnTo>
                    <a:pt x="96520" y="38100"/>
                  </a:lnTo>
                  <a:close/>
                </a:path>
              </a:pathLst>
            </a:custGeom>
            <a:solidFill>
              <a:srgbClr val="D9D9D8"/>
            </a:solidFill>
          </p:spPr>
        </p:sp>
        <p:sp>
          <p:nvSpPr>
            <p:cNvPr name="Freeform 17" id="17"/>
            <p:cNvSpPr/>
            <p:nvPr/>
          </p:nvSpPr>
          <p:spPr>
            <a:xfrm flipH="false" flipV="false" rot="0">
              <a:off x="472440" y="394970"/>
              <a:ext cx="290830" cy="480060"/>
            </a:xfrm>
            <a:custGeom>
              <a:avLst/>
              <a:gdLst/>
              <a:ahLst/>
              <a:cxnLst/>
              <a:rect r="r" b="b" t="t" l="l"/>
              <a:pathLst>
                <a:path h="480060" w="290830">
                  <a:moveTo>
                    <a:pt x="234950" y="480060"/>
                  </a:moveTo>
                  <a:lnTo>
                    <a:pt x="0" y="236220"/>
                  </a:lnTo>
                  <a:lnTo>
                    <a:pt x="234950" y="0"/>
                  </a:lnTo>
                  <a:lnTo>
                    <a:pt x="289560" y="54610"/>
                  </a:lnTo>
                  <a:lnTo>
                    <a:pt x="107950" y="237490"/>
                  </a:lnTo>
                  <a:lnTo>
                    <a:pt x="290830" y="426720"/>
                  </a:lnTo>
                  <a:close/>
                </a:path>
              </a:pathLst>
            </a:custGeom>
            <a:solidFill>
              <a:srgbClr val="505050"/>
            </a:solidFill>
          </p:spPr>
        </p:sp>
      </p:grpSp>
      <p:grpSp>
        <p:nvGrpSpPr>
          <p:cNvPr name="Group 18" id="18"/>
          <p:cNvGrpSpPr/>
          <p:nvPr/>
        </p:nvGrpSpPr>
        <p:grpSpPr>
          <a:xfrm rot="0">
            <a:off x="-2119284" y="-609815"/>
            <a:ext cx="21639755" cy="5511803"/>
            <a:chOff x="0" y="0"/>
            <a:chExt cx="3352564" cy="853923"/>
          </a:xfrm>
        </p:grpSpPr>
        <p:sp>
          <p:nvSpPr>
            <p:cNvPr name="Freeform 19" id="19"/>
            <p:cNvSpPr/>
            <p:nvPr/>
          </p:nvSpPr>
          <p:spPr>
            <a:xfrm flipH="false" flipV="false" rot="0">
              <a:off x="0" y="0"/>
              <a:ext cx="3352564" cy="853923"/>
            </a:xfrm>
            <a:custGeom>
              <a:avLst/>
              <a:gdLst/>
              <a:ahLst/>
              <a:cxnLst/>
              <a:rect r="r" b="b" t="t" l="l"/>
              <a:pathLst>
                <a:path h="853923" w="3352564">
                  <a:moveTo>
                    <a:pt x="0" y="0"/>
                  </a:moveTo>
                  <a:lnTo>
                    <a:pt x="3352564" y="0"/>
                  </a:lnTo>
                  <a:lnTo>
                    <a:pt x="3352564" y="853923"/>
                  </a:lnTo>
                  <a:lnTo>
                    <a:pt x="0" y="853923"/>
                  </a:lnTo>
                  <a:close/>
                </a:path>
              </a:pathLst>
            </a:custGeom>
            <a:blipFill>
              <a:blip r:embed="rId10"/>
              <a:stretch>
                <a:fillRect l="0" t="-60145" r="0" b="-134310"/>
              </a:stretch>
            </a:blipFill>
          </p:spPr>
        </p:sp>
      </p:grpSp>
      <p:grpSp>
        <p:nvGrpSpPr>
          <p:cNvPr name="Group 20" id="20"/>
          <p:cNvGrpSpPr/>
          <p:nvPr/>
        </p:nvGrpSpPr>
        <p:grpSpPr>
          <a:xfrm rot="0">
            <a:off x="3088673" y="3666822"/>
            <a:ext cx="1679646" cy="1679639"/>
            <a:chOff x="0" y="0"/>
            <a:chExt cx="6350000" cy="6349975"/>
          </a:xfrm>
        </p:grpSpPr>
        <p:sp>
          <p:nvSpPr>
            <p:cNvPr name="Freeform 21" id="21"/>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1"/>
              <a:stretch>
                <a:fillRect l="0" t="-16580" r="0" b="-16580"/>
              </a:stretch>
            </a:blipFill>
          </p:spPr>
        </p:sp>
      </p:grpSp>
      <p:grpSp>
        <p:nvGrpSpPr>
          <p:cNvPr name="Group 22" id="22"/>
          <p:cNvGrpSpPr/>
          <p:nvPr/>
        </p:nvGrpSpPr>
        <p:grpSpPr>
          <a:xfrm rot="0">
            <a:off x="5690423" y="3666822"/>
            <a:ext cx="1679646" cy="1679639"/>
            <a:chOff x="0" y="0"/>
            <a:chExt cx="6350000" cy="6349975"/>
          </a:xfrm>
        </p:grpSpPr>
        <p:sp>
          <p:nvSpPr>
            <p:cNvPr name="Freeform 23" id="23"/>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2"/>
              <a:stretch>
                <a:fillRect l="0" t="-16666" r="0" b="-16666"/>
              </a:stretch>
            </a:blipFill>
          </p:spPr>
        </p:sp>
      </p:grpSp>
      <p:grpSp>
        <p:nvGrpSpPr>
          <p:cNvPr name="Group 24" id="24"/>
          <p:cNvGrpSpPr/>
          <p:nvPr/>
        </p:nvGrpSpPr>
        <p:grpSpPr>
          <a:xfrm rot="0">
            <a:off x="8292172" y="3666822"/>
            <a:ext cx="1679646" cy="1679639"/>
            <a:chOff x="0" y="0"/>
            <a:chExt cx="6350000" cy="6349975"/>
          </a:xfrm>
        </p:grpSpPr>
        <p:sp>
          <p:nvSpPr>
            <p:cNvPr name="Freeform 25" id="25"/>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3"/>
              <a:stretch>
                <a:fillRect l="0" t="-16666" r="0" b="-16666"/>
              </a:stretch>
            </a:blipFill>
          </p:spPr>
        </p:sp>
      </p:grpSp>
      <p:grpSp>
        <p:nvGrpSpPr>
          <p:cNvPr name="Group 26" id="26"/>
          <p:cNvGrpSpPr/>
          <p:nvPr/>
        </p:nvGrpSpPr>
        <p:grpSpPr>
          <a:xfrm rot="0">
            <a:off x="10893922" y="3666822"/>
            <a:ext cx="1679646" cy="1679639"/>
            <a:chOff x="0" y="0"/>
            <a:chExt cx="6350000" cy="6349975"/>
          </a:xfrm>
        </p:grpSpPr>
        <p:sp>
          <p:nvSpPr>
            <p:cNvPr name="Freeform 27" id="2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4"/>
              <a:stretch>
                <a:fillRect l="0" t="-16666" r="0" b="-16666"/>
              </a:stretch>
            </a:blipFill>
          </p:spPr>
        </p:sp>
      </p:grpSp>
      <p:grpSp>
        <p:nvGrpSpPr>
          <p:cNvPr name="Group 28" id="28"/>
          <p:cNvGrpSpPr/>
          <p:nvPr/>
        </p:nvGrpSpPr>
        <p:grpSpPr>
          <a:xfrm rot="0">
            <a:off x="13494657" y="3666822"/>
            <a:ext cx="1679646" cy="1679639"/>
            <a:chOff x="0" y="0"/>
            <a:chExt cx="6350000" cy="6349975"/>
          </a:xfrm>
        </p:grpSpPr>
        <p:sp>
          <p:nvSpPr>
            <p:cNvPr name="Freeform 29" id="29"/>
            <p:cNvSpPr/>
            <p:nvPr/>
          </p:nvSpPr>
          <p:spPr>
            <a:xfrm flipH="false" flipV="false" rot="-62226">
              <a:off x="-31217" y="-31218"/>
              <a:ext cx="6412435" cy="6412410"/>
            </a:xfrm>
            <a:custGeom>
              <a:avLst/>
              <a:gdLst/>
              <a:ahLst/>
              <a:cxnLst/>
              <a:rect r="r" b="b" t="t" l="l"/>
              <a:pathLst>
                <a:path h="6412410" w="6412435">
                  <a:moveTo>
                    <a:pt x="6380696" y="3263710"/>
                  </a:moveTo>
                  <a:cubicBezTo>
                    <a:pt x="6348960" y="5016849"/>
                    <a:pt x="4901939" y="6412410"/>
                    <a:pt x="3148750" y="6380673"/>
                  </a:cubicBezTo>
                  <a:cubicBezTo>
                    <a:pt x="1395536" y="6348935"/>
                    <a:pt x="0" y="4901915"/>
                    <a:pt x="31736" y="3148776"/>
                  </a:cubicBezTo>
                  <a:cubicBezTo>
                    <a:pt x="63475" y="1395549"/>
                    <a:pt x="1510469" y="0"/>
                    <a:pt x="3263684" y="31738"/>
                  </a:cubicBezTo>
                  <a:cubicBezTo>
                    <a:pt x="5016898" y="63476"/>
                    <a:pt x="6412435" y="1510483"/>
                    <a:pt x="6380696" y="3263710"/>
                  </a:cubicBezTo>
                  <a:close/>
                </a:path>
              </a:pathLst>
            </a:custGeom>
            <a:blipFill>
              <a:blip r:embed="rId15"/>
              <a:stretch>
                <a:fillRect l="0" t="-16706" r="-11890" b="-63885"/>
              </a:stretch>
            </a:blipFill>
          </p:spPr>
        </p:sp>
      </p:grpSp>
      <p:sp>
        <p:nvSpPr>
          <p:cNvPr name="TextBox 30" id="30"/>
          <p:cNvSpPr txBox="true"/>
          <p:nvPr/>
        </p:nvSpPr>
        <p:spPr>
          <a:xfrm rot="0">
            <a:off x="4153714" y="1025631"/>
            <a:ext cx="9956562" cy="1292647"/>
          </a:xfrm>
          <a:prstGeom prst="rect">
            <a:avLst/>
          </a:prstGeom>
        </p:spPr>
        <p:txBody>
          <a:bodyPr anchor="t" rtlCol="false" tIns="0" lIns="0" bIns="0" rIns="0">
            <a:spAutoFit/>
          </a:bodyPr>
          <a:lstStyle/>
          <a:p>
            <a:pPr algn="ctr" marL="0" indent="0" lvl="0">
              <a:lnSpc>
                <a:spcPts val="9677"/>
              </a:lnSpc>
              <a:spcBef>
                <a:spcPct val="0"/>
              </a:spcBef>
            </a:pPr>
            <a:r>
              <a:rPr lang="en-US" sz="7116">
                <a:solidFill>
                  <a:srgbClr val="FFFFFF"/>
                </a:solidFill>
                <a:latin typeface="Codec Pro ExtraBold"/>
                <a:ea typeface="Codec Pro ExtraBold"/>
                <a:cs typeface="Codec Pro ExtraBold"/>
                <a:sym typeface="Codec Pro ExtraBold"/>
              </a:rPr>
              <a:t>OUR CORE MEMBERS</a:t>
            </a:r>
          </a:p>
        </p:txBody>
      </p:sp>
      <p:grpSp>
        <p:nvGrpSpPr>
          <p:cNvPr name="Group 31" id="31"/>
          <p:cNvGrpSpPr/>
          <p:nvPr/>
        </p:nvGrpSpPr>
        <p:grpSpPr>
          <a:xfrm rot="0">
            <a:off x="3088673" y="5444914"/>
            <a:ext cx="1679646" cy="411571"/>
            <a:chOff x="0" y="0"/>
            <a:chExt cx="2239528" cy="548762"/>
          </a:xfrm>
        </p:grpSpPr>
        <p:sp>
          <p:nvSpPr>
            <p:cNvPr name="TextBox 32" id="32"/>
            <p:cNvSpPr txBox="true"/>
            <p:nvPr/>
          </p:nvSpPr>
          <p:spPr>
            <a:xfrm rot="0">
              <a:off x="0" y="-28575"/>
              <a:ext cx="2239528" cy="315092"/>
            </a:xfrm>
            <a:prstGeom prst="rect">
              <a:avLst/>
            </a:prstGeom>
          </p:spPr>
          <p:txBody>
            <a:bodyPr anchor="t" rtlCol="false" tIns="0" lIns="0" bIns="0" rIns="0">
              <a:spAutoFit/>
            </a:bodyPr>
            <a:lstStyle/>
            <a:p>
              <a:pPr algn="ctr">
                <a:lnSpc>
                  <a:spcPts val="1976"/>
                </a:lnSpc>
              </a:pPr>
              <a:r>
                <a:rPr lang="en-US" sz="1411" b="true">
                  <a:solidFill>
                    <a:srgbClr val="FFFFFF"/>
                  </a:solidFill>
                  <a:latin typeface="Montserrat Medium"/>
                  <a:ea typeface="Montserrat Medium"/>
                  <a:cs typeface="Montserrat Medium"/>
                  <a:sym typeface="Montserrat Medium"/>
                </a:rPr>
                <a:t>Akshit Gangwar</a:t>
              </a:r>
            </a:p>
          </p:txBody>
        </p:sp>
        <p:sp>
          <p:nvSpPr>
            <p:cNvPr name="TextBox 33" id="33"/>
            <p:cNvSpPr txBox="true"/>
            <p:nvPr/>
          </p:nvSpPr>
          <p:spPr>
            <a:xfrm rot="0">
              <a:off x="0" y="295587"/>
              <a:ext cx="2239528" cy="253175"/>
            </a:xfrm>
            <a:prstGeom prst="rect">
              <a:avLst/>
            </a:prstGeom>
          </p:spPr>
          <p:txBody>
            <a:bodyPr anchor="t" rtlCol="false" tIns="0" lIns="0" bIns="0" rIns="0">
              <a:spAutoFit/>
            </a:bodyPr>
            <a:lstStyle/>
            <a:p>
              <a:pPr algn="ctr">
                <a:lnSpc>
                  <a:spcPts val="1550"/>
                </a:lnSpc>
              </a:pPr>
              <a:r>
                <a:rPr lang="en-US" sz="1123" i="true" spc="35">
                  <a:solidFill>
                    <a:srgbClr val="FFFFFF"/>
                  </a:solidFill>
                  <a:latin typeface="Montserrat Italics"/>
                  <a:ea typeface="Montserrat Italics"/>
                  <a:cs typeface="Montserrat Italics"/>
                  <a:sym typeface="Montserrat Italics"/>
                </a:rPr>
                <a:t>core member</a:t>
              </a:r>
            </a:p>
          </p:txBody>
        </p:sp>
      </p:grpSp>
      <p:grpSp>
        <p:nvGrpSpPr>
          <p:cNvPr name="Group 34" id="34"/>
          <p:cNvGrpSpPr/>
          <p:nvPr/>
        </p:nvGrpSpPr>
        <p:grpSpPr>
          <a:xfrm rot="0">
            <a:off x="5690423" y="5444914"/>
            <a:ext cx="1679646" cy="605698"/>
            <a:chOff x="0" y="0"/>
            <a:chExt cx="2239528" cy="807598"/>
          </a:xfrm>
        </p:grpSpPr>
        <p:sp>
          <p:nvSpPr>
            <p:cNvPr name="TextBox 35" id="35"/>
            <p:cNvSpPr txBox="true"/>
            <p:nvPr/>
          </p:nvSpPr>
          <p:spPr>
            <a:xfrm rot="0">
              <a:off x="0" y="-28575"/>
              <a:ext cx="2239528" cy="315092"/>
            </a:xfrm>
            <a:prstGeom prst="rect">
              <a:avLst/>
            </a:prstGeom>
          </p:spPr>
          <p:txBody>
            <a:bodyPr anchor="t" rtlCol="false" tIns="0" lIns="0" bIns="0" rIns="0">
              <a:spAutoFit/>
            </a:bodyPr>
            <a:lstStyle/>
            <a:p>
              <a:pPr algn="ctr">
                <a:lnSpc>
                  <a:spcPts val="1976"/>
                </a:lnSpc>
              </a:pPr>
              <a:r>
                <a:rPr lang="en-US" sz="1411" b="true">
                  <a:solidFill>
                    <a:srgbClr val="FFFFFF"/>
                  </a:solidFill>
                  <a:latin typeface="Montserrat Medium"/>
                  <a:ea typeface="Montserrat Medium"/>
                  <a:cs typeface="Montserrat Medium"/>
                  <a:sym typeface="Montserrat Medium"/>
                </a:rPr>
                <a:t>Ashwani Baghel</a:t>
              </a:r>
            </a:p>
          </p:txBody>
        </p:sp>
        <p:sp>
          <p:nvSpPr>
            <p:cNvPr name="TextBox 36" id="36"/>
            <p:cNvSpPr txBox="true"/>
            <p:nvPr/>
          </p:nvSpPr>
          <p:spPr>
            <a:xfrm rot="0">
              <a:off x="0" y="295587"/>
              <a:ext cx="2239528" cy="512011"/>
            </a:xfrm>
            <a:prstGeom prst="rect">
              <a:avLst/>
            </a:prstGeom>
          </p:spPr>
          <p:txBody>
            <a:bodyPr anchor="t" rtlCol="false" tIns="0" lIns="0" bIns="0" rIns="0">
              <a:spAutoFit/>
            </a:bodyPr>
            <a:lstStyle/>
            <a:p>
              <a:pPr algn="ctr">
                <a:lnSpc>
                  <a:spcPts val="1550"/>
                </a:lnSpc>
              </a:pPr>
              <a:r>
                <a:rPr lang="en-US" sz="1123" i="true" spc="35">
                  <a:solidFill>
                    <a:srgbClr val="FFFFFF"/>
                  </a:solidFill>
                  <a:latin typeface="Montserrat Italics"/>
                  <a:ea typeface="Montserrat Italics"/>
                  <a:cs typeface="Montserrat Italics"/>
                  <a:sym typeface="Montserrat Italics"/>
                </a:rPr>
                <a:t>core member</a:t>
              </a:r>
            </a:p>
            <a:p>
              <a:pPr algn="ctr">
                <a:lnSpc>
                  <a:spcPts val="1550"/>
                </a:lnSpc>
              </a:pPr>
            </a:p>
          </p:txBody>
        </p:sp>
      </p:grpSp>
      <p:grpSp>
        <p:nvGrpSpPr>
          <p:cNvPr name="Group 37" id="37"/>
          <p:cNvGrpSpPr/>
          <p:nvPr/>
        </p:nvGrpSpPr>
        <p:grpSpPr>
          <a:xfrm rot="0">
            <a:off x="8292172" y="5444914"/>
            <a:ext cx="1679646" cy="411571"/>
            <a:chOff x="0" y="0"/>
            <a:chExt cx="2239528" cy="548762"/>
          </a:xfrm>
        </p:grpSpPr>
        <p:sp>
          <p:nvSpPr>
            <p:cNvPr name="TextBox 38" id="38"/>
            <p:cNvSpPr txBox="true"/>
            <p:nvPr/>
          </p:nvSpPr>
          <p:spPr>
            <a:xfrm rot="0">
              <a:off x="0" y="-28575"/>
              <a:ext cx="2239528" cy="315092"/>
            </a:xfrm>
            <a:prstGeom prst="rect">
              <a:avLst/>
            </a:prstGeom>
          </p:spPr>
          <p:txBody>
            <a:bodyPr anchor="t" rtlCol="false" tIns="0" lIns="0" bIns="0" rIns="0">
              <a:spAutoFit/>
            </a:bodyPr>
            <a:lstStyle/>
            <a:p>
              <a:pPr algn="ctr">
                <a:lnSpc>
                  <a:spcPts val="1976"/>
                </a:lnSpc>
              </a:pPr>
              <a:r>
                <a:rPr lang="en-US" sz="1411" b="true">
                  <a:solidFill>
                    <a:srgbClr val="FFFFFF"/>
                  </a:solidFill>
                  <a:latin typeface="Montserrat Medium"/>
                  <a:ea typeface="Montserrat Medium"/>
                  <a:cs typeface="Montserrat Medium"/>
                  <a:sym typeface="Montserrat Medium"/>
                </a:rPr>
                <a:t>Ayush Ambatkar</a:t>
              </a:r>
            </a:p>
          </p:txBody>
        </p:sp>
        <p:sp>
          <p:nvSpPr>
            <p:cNvPr name="TextBox 39" id="39"/>
            <p:cNvSpPr txBox="true"/>
            <p:nvPr/>
          </p:nvSpPr>
          <p:spPr>
            <a:xfrm rot="0">
              <a:off x="0" y="295587"/>
              <a:ext cx="2239528" cy="253175"/>
            </a:xfrm>
            <a:prstGeom prst="rect">
              <a:avLst/>
            </a:prstGeom>
          </p:spPr>
          <p:txBody>
            <a:bodyPr anchor="t" rtlCol="false" tIns="0" lIns="0" bIns="0" rIns="0">
              <a:spAutoFit/>
            </a:bodyPr>
            <a:lstStyle/>
            <a:p>
              <a:pPr algn="ctr">
                <a:lnSpc>
                  <a:spcPts val="1550"/>
                </a:lnSpc>
              </a:pPr>
              <a:r>
                <a:rPr lang="en-US" sz="1123" i="true" spc="35">
                  <a:solidFill>
                    <a:srgbClr val="FFFFFF"/>
                  </a:solidFill>
                  <a:latin typeface="Montserrat Italics"/>
                  <a:ea typeface="Montserrat Italics"/>
                  <a:cs typeface="Montserrat Italics"/>
                  <a:sym typeface="Montserrat Italics"/>
                </a:rPr>
                <a:t>core member</a:t>
              </a:r>
            </a:p>
          </p:txBody>
        </p:sp>
      </p:grpSp>
      <p:grpSp>
        <p:nvGrpSpPr>
          <p:cNvPr name="Group 40" id="40"/>
          <p:cNvGrpSpPr/>
          <p:nvPr/>
        </p:nvGrpSpPr>
        <p:grpSpPr>
          <a:xfrm rot="0">
            <a:off x="10893922" y="5444914"/>
            <a:ext cx="1679646" cy="411571"/>
            <a:chOff x="0" y="0"/>
            <a:chExt cx="2239528" cy="548762"/>
          </a:xfrm>
        </p:grpSpPr>
        <p:sp>
          <p:nvSpPr>
            <p:cNvPr name="TextBox 41" id="41"/>
            <p:cNvSpPr txBox="true"/>
            <p:nvPr/>
          </p:nvSpPr>
          <p:spPr>
            <a:xfrm rot="0">
              <a:off x="0" y="-28575"/>
              <a:ext cx="2239528" cy="315092"/>
            </a:xfrm>
            <a:prstGeom prst="rect">
              <a:avLst/>
            </a:prstGeom>
          </p:spPr>
          <p:txBody>
            <a:bodyPr anchor="t" rtlCol="false" tIns="0" lIns="0" bIns="0" rIns="0">
              <a:spAutoFit/>
            </a:bodyPr>
            <a:lstStyle/>
            <a:p>
              <a:pPr algn="ctr">
                <a:lnSpc>
                  <a:spcPts val="1976"/>
                </a:lnSpc>
              </a:pPr>
              <a:r>
                <a:rPr lang="en-US" sz="1411" b="true">
                  <a:solidFill>
                    <a:srgbClr val="FFFFFF"/>
                  </a:solidFill>
                  <a:latin typeface="Montserrat Medium"/>
                  <a:ea typeface="Montserrat Medium"/>
                  <a:cs typeface="Montserrat Medium"/>
                  <a:sym typeface="Montserrat Medium"/>
                </a:rPr>
                <a:t>Ketan Bajpai</a:t>
              </a:r>
            </a:p>
          </p:txBody>
        </p:sp>
        <p:sp>
          <p:nvSpPr>
            <p:cNvPr name="TextBox 42" id="42"/>
            <p:cNvSpPr txBox="true"/>
            <p:nvPr/>
          </p:nvSpPr>
          <p:spPr>
            <a:xfrm rot="0">
              <a:off x="0" y="295587"/>
              <a:ext cx="2239528" cy="253175"/>
            </a:xfrm>
            <a:prstGeom prst="rect">
              <a:avLst/>
            </a:prstGeom>
          </p:spPr>
          <p:txBody>
            <a:bodyPr anchor="t" rtlCol="false" tIns="0" lIns="0" bIns="0" rIns="0">
              <a:spAutoFit/>
            </a:bodyPr>
            <a:lstStyle/>
            <a:p>
              <a:pPr algn="ctr">
                <a:lnSpc>
                  <a:spcPts val="1550"/>
                </a:lnSpc>
              </a:pPr>
              <a:r>
                <a:rPr lang="en-US" sz="1123" i="true" spc="35">
                  <a:solidFill>
                    <a:srgbClr val="FFFFFF"/>
                  </a:solidFill>
                  <a:latin typeface="Montserrat Italics"/>
                  <a:ea typeface="Montserrat Italics"/>
                  <a:cs typeface="Montserrat Italics"/>
                  <a:sym typeface="Montserrat Italics"/>
                </a:rPr>
                <a:t>core member</a:t>
              </a:r>
            </a:p>
          </p:txBody>
        </p:sp>
      </p:grpSp>
      <p:grpSp>
        <p:nvGrpSpPr>
          <p:cNvPr name="Group 43" id="43"/>
          <p:cNvGrpSpPr/>
          <p:nvPr/>
        </p:nvGrpSpPr>
        <p:grpSpPr>
          <a:xfrm rot="0">
            <a:off x="13494657" y="5444914"/>
            <a:ext cx="1679646" cy="411571"/>
            <a:chOff x="0" y="0"/>
            <a:chExt cx="2239528" cy="548762"/>
          </a:xfrm>
        </p:grpSpPr>
        <p:sp>
          <p:nvSpPr>
            <p:cNvPr name="TextBox 44" id="44"/>
            <p:cNvSpPr txBox="true"/>
            <p:nvPr/>
          </p:nvSpPr>
          <p:spPr>
            <a:xfrm rot="0">
              <a:off x="0" y="-28575"/>
              <a:ext cx="2239528" cy="315092"/>
            </a:xfrm>
            <a:prstGeom prst="rect">
              <a:avLst/>
            </a:prstGeom>
          </p:spPr>
          <p:txBody>
            <a:bodyPr anchor="t" rtlCol="false" tIns="0" lIns="0" bIns="0" rIns="0">
              <a:spAutoFit/>
            </a:bodyPr>
            <a:lstStyle/>
            <a:p>
              <a:pPr algn="ctr">
                <a:lnSpc>
                  <a:spcPts val="1976"/>
                </a:lnSpc>
              </a:pPr>
              <a:r>
                <a:rPr lang="en-US" sz="1411" b="true">
                  <a:solidFill>
                    <a:srgbClr val="FFFFFF"/>
                  </a:solidFill>
                  <a:latin typeface="Montserrat Medium"/>
                  <a:ea typeface="Montserrat Medium"/>
                  <a:cs typeface="Montserrat Medium"/>
                  <a:sym typeface="Montserrat Medium"/>
                </a:rPr>
                <a:t>Kushagra Mehta</a:t>
              </a:r>
            </a:p>
          </p:txBody>
        </p:sp>
        <p:sp>
          <p:nvSpPr>
            <p:cNvPr name="TextBox 45" id="45"/>
            <p:cNvSpPr txBox="true"/>
            <p:nvPr/>
          </p:nvSpPr>
          <p:spPr>
            <a:xfrm rot="0">
              <a:off x="0" y="295587"/>
              <a:ext cx="2239528" cy="253175"/>
            </a:xfrm>
            <a:prstGeom prst="rect">
              <a:avLst/>
            </a:prstGeom>
          </p:spPr>
          <p:txBody>
            <a:bodyPr anchor="t" rtlCol="false" tIns="0" lIns="0" bIns="0" rIns="0">
              <a:spAutoFit/>
            </a:bodyPr>
            <a:lstStyle/>
            <a:p>
              <a:pPr algn="ctr">
                <a:lnSpc>
                  <a:spcPts val="1550"/>
                </a:lnSpc>
              </a:pPr>
              <a:r>
                <a:rPr lang="en-US" sz="1123" i="true" spc="35">
                  <a:solidFill>
                    <a:srgbClr val="FFFFFF"/>
                  </a:solidFill>
                  <a:latin typeface="Montserrat Italics"/>
                  <a:ea typeface="Montserrat Italics"/>
                  <a:cs typeface="Montserrat Italics"/>
                  <a:sym typeface="Montserrat Italics"/>
                </a:rPr>
                <a:t>core member</a:t>
              </a:r>
            </a:p>
          </p:txBody>
        </p:sp>
      </p:grpSp>
      <p:grpSp>
        <p:nvGrpSpPr>
          <p:cNvPr name="Group 46" id="46"/>
          <p:cNvGrpSpPr/>
          <p:nvPr/>
        </p:nvGrpSpPr>
        <p:grpSpPr>
          <a:xfrm rot="0">
            <a:off x="2261689" y="7999999"/>
            <a:ext cx="1840894" cy="383338"/>
            <a:chOff x="0" y="0"/>
            <a:chExt cx="2454525" cy="511117"/>
          </a:xfrm>
        </p:grpSpPr>
        <p:sp>
          <p:nvSpPr>
            <p:cNvPr name="TextBox 47" id="47"/>
            <p:cNvSpPr txBox="true"/>
            <p:nvPr/>
          </p:nvSpPr>
          <p:spPr>
            <a:xfrm rot="0">
              <a:off x="0" y="-28575"/>
              <a:ext cx="2454525" cy="315092"/>
            </a:xfrm>
            <a:prstGeom prst="rect">
              <a:avLst/>
            </a:prstGeom>
          </p:spPr>
          <p:txBody>
            <a:bodyPr anchor="t" rtlCol="false" tIns="0" lIns="0" bIns="0" rIns="0">
              <a:spAutoFit/>
            </a:bodyPr>
            <a:lstStyle/>
            <a:p>
              <a:pPr algn="ctr">
                <a:lnSpc>
                  <a:spcPts val="1976"/>
                </a:lnSpc>
              </a:pPr>
              <a:r>
                <a:rPr lang="en-US" sz="1411" b="true">
                  <a:solidFill>
                    <a:srgbClr val="FFFFFF"/>
                  </a:solidFill>
                  <a:latin typeface="Montserrat Medium"/>
                  <a:ea typeface="Montserrat Medium"/>
                  <a:cs typeface="Montserrat Medium"/>
                  <a:sym typeface="Montserrat Medium"/>
                </a:rPr>
                <a:t>Lakshit Khandelwal</a:t>
              </a:r>
            </a:p>
          </p:txBody>
        </p:sp>
        <p:sp>
          <p:nvSpPr>
            <p:cNvPr name="TextBox 48" id="48"/>
            <p:cNvSpPr txBox="true"/>
            <p:nvPr/>
          </p:nvSpPr>
          <p:spPr>
            <a:xfrm rot="0">
              <a:off x="55330" y="257942"/>
              <a:ext cx="2239528" cy="253175"/>
            </a:xfrm>
            <a:prstGeom prst="rect">
              <a:avLst/>
            </a:prstGeom>
          </p:spPr>
          <p:txBody>
            <a:bodyPr anchor="t" rtlCol="false" tIns="0" lIns="0" bIns="0" rIns="0">
              <a:spAutoFit/>
            </a:bodyPr>
            <a:lstStyle/>
            <a:p>
              <a:pPr algn="ctr">
                <a:lnSpc>
                  <a:spcPts val="1550"/>
                </a:lnSpc>
              </a:pPr>
              <a:r>
                <a:rPr lang="en-US" sz="1123" i="true" spc="35">
                  <a:solidFill>
                    <a:srgbClr val="FFFFFF"/>
                  </a:solidFill>
                  <a:latin typeface="Montserrat Italics"/>
                  <a:ea typeface="Montserrat Italics"/>
                  <a:cs typeface="Montserrat Italics"/>
                  <a:sym typeface="Montserrat Italics"/>
                </a:rPr>
                <a:t>core member</a:t>
              </a:r>
            </a:p>
          </p:txBody>
        </p:sp>
      </p:grpSp>
      <p:grpSp>
        <p:nvGrpSpPr>
          <p:cNvPr name="Group 49" id="49"/>
          <p:cNvGrpSpPr/>
          <p:nvPr/>
        </p:nvGrpSpPr>
        <p:grpSpPr>
          <a:xfrm rot="0">
            <a:off x="7222716" y="7999999"/>
            <a:ext cx="1679646" cy="411571"/>
            <a:chOff x="0" y="0"/>
            <a:chExt cx="2239528" cy="548762"/>
          </a:xfrm>
        </p:grpSpPr>
        <p:sp>
          <p:nvSpPr>
            <p:cNvPr name="TextBox 50" id="50"/>
            <p:cNvSpPr txBox="true"/>
            <p:nvPr/>
          </p:nvSpPr>
          <p:spPr>
            <a:xfrm rot="0">
              <a:off x="0" y="-28575"/>
              <a:ext cx="2239528" cy="315092"/>
            </a:xfrm>
            <a:prstGeom prst="rect">
              <a:avLst/>
            </a:prstGeom>
          </p:spPr>
          <p:txBody>
            <a:bodyPr anchor="t" rtlCol="false" tIns="0" lIns="0" bIns="0" rIns="0">
              <a:spAutoFit/>
            </a:bodyPr>
            <a:lstStyle/>
            <a:p>
              <a:pPr algn="ctr">
                <a:lnSpc>
                  <a:spcPts val="1976"/>
                </a:lnSpc>
              </a:pPr>
              <a:r>
                <a:rPr lang="en-US" sz="1411" b="true">
                  <a:solidFill>
                    <a:srgbClr val="FFFFFF"/>
                  </a:solidFill>
                  <a:latin typeface="Montserrat Medium"/>
                  <a:ea typeface="Montserrat Medium"/>
                  <a:cs typeface="Montserrat Medium"/>
                  <a:sym typeface="Montserrat Medium"/>
                </a:rPr>
                <a:t>Mohit Talwar</a:t>
              </a:r>
            </a:p>
          </p:txBody>
        </p:sp>
        <p:sp>
          <p:nvSpPr>
            <p:cNvPr name="TextBox 51" id="51"/>
            <p:cNvSpPr txBox="true"/>
            <p:nvPr/>
          </p:nvSpPr>
          <p:spPr>
            <a:xfrm rot="0">
              <a:off x="0" y="295587"/>
              <a:ext cx="2239528" cy="253175"/>
            </a:xfrm>
            <a:prstGeom prst="rect">
              <a:avLst/>
            </a:prstGeom>
          </p:spPr>
          <p:txBody>
            <a:bodyPr anchor="t" rtlCol="false" tIns="0" lIns="0" bIns="0" rIns="0">
              <a:spAutoFit/>
            </a:bodyPr>
            <a:lstStyle/>
            <a:p>
              <a:pPr algn="ctr">
                <a:lnSpc>
                  <a:spcPts val="1550"/>
                </a:lnSpc>
              </a:pPr>
              <a:r>
                <a:rPr lang="en-US" sz="1123" i="true" spc="35">
                  <a:solidFill>
                    <a:srgbClr val="FFFFFF"/>
                  </a:solidFill>
                  <a:latin typeface="Montserrat Italics"/>
                  <a:ea typeface="Montserrat Italics"/>
                  <a:cs typeface="Montserrat Italics"/>
                  <a:sym typeface="Montserrat Italics"/>
                </a:rPr>
                <a:t>core member</a:t>
              </a:r>
            </a:p>
          </p:txBody>
        </p:sp>
      </p:grpSp>
      <p:grpSp>
        <p:nvGrpSpPr>
          <p:cNvPr name="Group 52" id="52"/>
          <p:cNvGrpSpPr/>
          <p:nvPr/>
        </p:nvGrpSpPr>
        <p:grpSpPr>
          <a:xfrm rot="0">
            <a:off x="9727718" y="7999999"/>
            <a:ext cx="1679646" cy="411571"/>
            <a:chOff x="0" y="0"/>
            <a:chExt cx="2239528" cy="548762"/>
          </a:xfrm>
        </p:grpSpPr>
        <p:sp>
          <p:nvSpPr>
            <p:cNvPr name="TextBox 53" id="53"/>
            <p:cNvSpPr txBox="true"/>
            <p:nvPr/>
          </p:nvSpPr>
          <p:spPr>
            <a:xfrm rot="0">
              <a:off x="0" y="-28575"/>
              <a:ext cx="2239528" cy="315092"/>
            </a:xfrm>
            <a:prstGeom prst="rect">
              <a:avLst/>
            </a:prstGeom>
          </p:spPr>
          <p:txBody>
            <a:bodyPr anchor="t" rtlCol="false" tIns="0" lIns="0" bIns="0" rIns="0">
              <a:spAutoFit/>
            </a:bodyPr>
            <a:lstStyle/>
            <a:p>
              <a:pPr algn="ctr">
                <a:lnSpc>
                  <a:spcPts val="1976"/>
                </a:lnSpc>
              </a:pPr>
              <a:r>
                <a:rPr lang="en-US" sz="1411" b="true">
                  <a:solidFill>
                    <a:srgbClr val="FFFFFF"/>
                  </a:solidFill>
                  <a:latin typeface="Montserrat Medium"/>
                  <a:ea typeface="Montserrat Medium"/>
                  <a:cs typeface="Montserrat Medium"/>
                  <a:sym typeface="Montserrat Medium"/>
                </a:rPr>
                <a:t>Nirbhay Raut</a:t>
              </a:r>
            </a:p>
          </p:txBody>
        </p:sp>
        <p:sp>
          <p:nvSpPr>
            <p:cNvPr name="TextBox 54" id="54"/>
            <p:cNvSpPr txBox="true"/>
            <p:nvPr/>
          </p:nvSpPr>
          <p:spPr>
            <a:xfrm rot="0">
              <a:off x="0" y="295587"/>
              <a:ext cx="2239528" cy="253175"/>
            </a:xfrm>
            <a:prstGeom prst="rect">
              <a:avLst/>
            </a:prstGeom>
          </p:spPr>
          <p:txBody>
            <a:bodyPr anchor="t" rtlCol="false" tIns="0" lIns="0" bIns="0" rIns="0">
              <a:spAutoFit/>
            </a:bodyPr>
            <a:lstStyle/>
            <a:p>
              <a:pPr algn="ctr">
                <a:lnSpc>
                  <a:spcPts val="1550"/>
                </a:lnSpc>
              </a:pPr>
              <a:r>
                <a:rPr lang="en-US" sz="1123" i="true" spc="35">
                  <a:solidFill>
                    <a:srgbClr val="FFFFFF"/>
                  </a:solidFill>
                  <a:latin typeface="Montserrat Italics"/>
                  <a:ea typeface="Montserrat Italics"/>
                  <a:cs typeface="Montserrat Italics"/>
                  <a:sym typeface="Montserrat Italics"/>
                </a:rPr>
                <a:t>core member </a:t>
              </a:r>
            </a:p>
          </p:txBody>
        </p:sp>
      </p:grpSp>
      <p:grpSp>
        <p:nvGrpSpPr>
          <p:cNvPr name="Group 55" id="55"/>
          <p:cNvGrpSpPr/>
          <p:nvPr/>
        </p:nvGrpSpPr>
        <p:grpSpPr>
          <a:xfrm rot="0">
            <a:off x="12139130" y="7999999"/>
            <a:ext cx="1679646" cy="411571"/>
            <a:chOff x="0" y="0"/>
            <a:chExt cx="2239528" cy="548762"/>
          </a:xfrm>
        </p:grpSpPr>
        <p:sp>
          <p:nvSpPr>
            <p:cNvPr name="TextBox 56" id="56"/>
            <p:cNvSpPr txBox="true"/>
            <p:nvPr/>
          </p:nvSpPr>
          <p:spPr>
            <a:xfrm rot="0">
              <a:off x="0" y="-28575"/>
              <a:ext cx="2239528" cy="315092"/>
            </a:xfrm>
            <a:prstGeom prst="rect">
              <a:avLst/>
            </a:prstGeom>
          </p:spPr>
          <p:txBody>
            <a:bodyPr anchor="t" rtlCol="false" tIns="0" lIns="0" bIns="0" rIns="0">
              <a:spAutoFit/>
            </a:bodyPr>
            <a:lstStyle/>
            <a:p>
              <a:pPr algn="ctr">
                <a:lnSpc>
                  <a:spcPts val="1976"/>
                </a:lnSpc>
              </a:pPr>
              <a:r>
                <a:rPr lang="en-US" sz="1411" b="true">
                  <a:solidFill>
                    <a:srgbClr val="FFFFFF"/>
                  </a:solidFill>
                  <a:latin typeface="Montserrat Medium"/>
                  <a:ea typeface="Montserrat Medium"/>
                  <a:cs typeface="Montserrat Medium"/>
                  <a:sym typeface="Montserrat Medium"/>
                </a:rPr>
                <a:t>Parth Singh</a:t>
              </a:r>
            </a:p>
          </p:txBody>
        </p:sp>
        <p:sp>
          <p:nvSpPr>
            <p:cNvPr name="TextBox 57" id="57"/>
            <p:cNvSpPr txBox="true"/>
            <p:nvPr/>
          </p:nvSpPr>
          <p:spPr>
            <a:xfrm rot="0">
              <a:off x="0" y="295587"/>
              <a:ext cx="2239528" cy="253175"/>
            </a:xfrm>
            <a:prstGeom prst="rect">
              <a:avLst/>
            </a:prstGeom>
          </p:spPr>
          <p:txBody>
            <a:bodyPr anchor="t" rtlCol="false" tIns="0" lIns="0" bIns="0" rIns="0">
              <a:spAutoFit/>
            </a:bodyPr>
            <a:lstStyle/>
            <a:p>
              <a:pPr algn="ctr">
                <a:lnSpc>
                  <a:spcPts val="1550"/>
                </a:lnSpc>
              </a:pPr>
              <a:r>
                <a:rPr lang="en-US" sz="1123" i="true" spc="35">
                  <a:solidFill>
                    <a:srgbClr val="FFFFFF"/>
                  </a:solidFill>
                  <a:latin typeface="Montserrat Italics"/>
                  <a:ea typeface="Montserrat Italics"/>
                  <a:cs typeface="Montserrat Italics"/>
                  <a:sym typeface="Montserrat Italics"/>
                </a:rPr>
                <a:t>core member </a:t>
              </a:r>
            </a:p>
          </p:txBody>
        </p:sp>
      </p:grpSp>
      <p:grpSp>
        <p:nvGrpSpPr>
          <p:cNvPr name="Group 58" id="58"/>
          <p:cNvGrpSpPr/>
          <p:nvPr/>
        </p:nvGrpSpPr>
        <p:grpSpPr>
          <a:xfrm rot="0">
            <a:off x="14552201" y="7999999"/>
            <a:ext cx="1679646" cy="411571"/>
            <a:chOff x="0" y="0"/>
            <a:chExt cx="2239528" cy="548762"/>
          </a:xfrm>
        </p:grpSpPr>
        <p:sp>
          <p:nvSpPr>
            <p:cNvPr name="TextBox 59" id="59"/>
            <p:cNvSpPr txBox="true"/>
            <p:nvPr/>
          </p:nvSpPr>
          <p:spPr>
            <a:xfrm rot="0">
              <a:off x="0" y="-28575"/>
              <a:ext cx="2239528" cy="315092"/>
            </a:xfrm>
            <a:prstGeom prst="rect">
              <a:avLst/>
            </a:prstGeom>
          </p:spPr>
          <p:txBody>
            <a:bodyPr anchor="t" rtlCol="false" tIns="0" lIns="0" bIns="0" rIns="0">
              <a:spAutoFit/>
            </a:bodyPr>
            <a:lstStyle/>
            <a:p>
              <a:pPr algn="ctr">
                <a:lnSpc>
                  <a:spcPts val="1976"/>
                </a:lnSpc>
              </a:pPr>
              <a:r>
                <a:rPr lang="en-US" sz="1411" b="true">
                  <a:solidFill>
                    <a:srgbClr val="FFFFFF"/>
                  </a:solidFill>
                  <a:latin typeface="Montserrat Medium"/>
                  <a:ea typeface="Montserrat Medium"/>
                  <a:cs typeface="Montserrat Medium"/>
                  <a:sym typeface="Montserrat Medium"/>
                </a:rPr>
                <a:t>Yuvraj Singh</a:t>
              </a:r>
            </a:p>
          </p:txBody>
        </p:sp>
        <p:sp>
          <p:nvSpPr>
            <p:cNvPr name="TextBox 60" id="60"/>
            <p:cNvSpPr txBox="true"/>
            <p:nvPr/>
          </p:nvSpPr>
          <p:spPr>
            <a:xfrm rot="0">
              <a:off x="0" y="295587"/>
              <a:ext cx="2239528" cy="253175"/>
            </a:xfrm>
            <a:prstGeom prst="rect">
              <a:avLst/>
            </a:prstGeom>
          </p:spPr>
          <p:txBody>
            <a:bodyPr anchor="t" rtlCol="false" tIns="0" lIns="0" bIns="0" rIns="0">
              <a:spAutoFit/>
            </a:bodyPr>
            <a:lstStyle/>
            <a:p>
              <a:pPr algn="ctr">
                <a:lnSpc>
                  <a:spcPts val="1550"/>
                </a:lnSpc>
              </a:pPr>
              <a:r>
                <a:rPr lang="en-US" sz="1123" i="true" spc="35">
                  <a:solidFill>
                    <a:srgbClr val="FFFFFF"/>
                  </a:solidFill>
                  <a:latin typeface="Montserrat Italics"/>
                  <a:ea typeface="Montserrat Italics"/>
                  <a:cs typeface="Montserrat Italics"/>
                  <a:sym typeface="Montserrat Italics"/>
                </a:rPr>
                <a:t>core member</a:t>
              </a:r>
            </a:p>
          </p:txBody>
        </p:sp>
      </p:grpSp>
      <p:grpSp>
        <p:nvGrpSpPr>
          <p:cNvPr name="Group 61" id="61"/>
          <p:cNvGrpSpPr/>
          <p:nvPr/>
        </p:nvGrpSpPr>
        <p:grpSpPr>
          <a:xfrm rot="0">
            <a:off x="2342313" y="6050612"/>
            <a:ext cx="1679646" cy="1679639"/>
            <a:chOff x="0" y="0"/>
            <a:chExt cx="6350000" cy="6349975"/>
          </a:xfrm>
        </p:grpSpPr>
        <p:sp>
          <p:nvSpPr>
            <p:cNvPr name="Freeform 62" id="62"/>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6"/>
              <a:stretch>
                <a:fillRect l="0" t="-29752" r="0" b="-29752"/>
              </a:stretch>
            </a:blipFill>
          </p:spPr>
        </p:sp>
      </p:grpSp>
      <p:grpSp>
        <p:nvGrpSpPr>
          <p:cNvPr name="Group 63" id="63"/>
          <p:cNvGrpSpPr/>
          <p:nvPr/>
        </p:nvGrpSpPr>
        <p:grpSpPr>
          <a:xfrm rot="0">
            <a:off x="4743647" y="7999999"/>
            <a:ext cx="1840894" cy="402469"/>
            <a:chOff x="0" y="0"/>
            <a:chExt cx="2454525" cy="536625"/>
          </a:xfrm>
        </p:grpSpPr>
        <p:sp>
          <p:nvSpPr>
            <p:cNvPr name="TextBox 64" id="64"/>
            <p:cNvSpPr txBox="true"/>
            <p:nvPr/>
          </p:nvSpPr>
          <p:spPr>
            <a:xfrm rot="0">
              <a:off x="0" y="-28575"/>
              <a:ext cx="2454525" cy="315092"/>
            </a:xfrm>
            <a:prstGeom prst="rect">
              <a:avLst/>
            </a:prstGeom>
          </p:spPr>
          <p:txBody>
            <a:bodyPr anchor="t" rtlCol="false" tIns="0" lIns="0" bIns="0" rIns="0">
              <a:spAutoFit/>
            </a:bodyPr>
            <a:lstStyle/>
            <a:p>
              <a:pPr algn="ctr">
                <a:lnSpc>
                  <a:spcPts val="1976"/>
                </a:lnSpc>
              </a:pPr>
              <a:r>
                <a:rPr lang="en-US" sz="1411" b="true">
                  <a:solidFill>
                    <a:srgbClr val="FFFFFF"/>
                  </a:solidFill>
                  <a:latin typeface="Montserrat Medium"/>
                  <a:ea typeface="Montserrat Medium"/>
                  <a:cs typeface="Montserrat Medium"/>
                  <a:sym typeface="Montserrat Medium"/>
                </a:rPr>
                <a:t>Mann Manohar</a:t>
              </a:r>
            </a:p>
          </p:txBody>
        </p:sp>
        <p:sp>
          <p:nvSpPr>
            <p:cNvPr name="TextBox 65" id="65"/>
            <p:cNvSpPr txBox="true"/>
            <p:nvPr/>
          </p:nvSpPr>
          <p:spPr>
            <a:xfrm rot="0">
              <a:off x="105290" y="283450"/>
              <a:ext cx="2239528" cy="253175"/>
            </a:xfrm>
            <a:prstGeom prst="rect">
              <a:avLst/>
            </a:prstGeom>
          </p:spPr>
          <p:txBody>
            <a:bodyPr anchor="t" rtlCol="false" tIns="0" lIns="0" bIns="0" rIns="0">
              <a:spAutoFit/>
            </a:bodyPr>
            <a:lstStyle/>
            <a:p>
              <a:pPr algn="ctr">
                <a:lnSpc>
                  <a:spcPts val="1550"/>
                </a:lnSpc>
              </a:pPr>
              <a:r>
                <a:rPr lang="en-US" sz="1123" i="true" spc="35">
                  <a:solidFill>
                    <a:srgbClr val="FFFFFF"/>
                  </a:solidFill>
                  <a:latin typeface="Montserrat Italics"/>
                  <a:ea typeface="Montserrat Italics"/>
                  <a:cs typeface="Montserrat Italics"/>
                  <a:sym typeface="Montserrat Italics"/>
                </a:rPr>
                <a:t>core member</a:t>
              </a:r>
            </a:p>
          </p:txBody>
        </p:sp>
      </p:grpSp>
    </p:spTree>
  </p:cSld>
  <p:clrMapOvr>
    <a:masterClrMapping/>
  </p:clrMapOvr>
</p:sld>
</file>

<file path=ppt/slides/slide14.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734" t="0" r="-2734" b="0"/>
            </a:stretch>
          </a:blipFill>
        </p:spPr>
      </p:sp>
      <p:sp>
        <p:nvSpPr>
          <p:cNvPr name="Freeform 3" id="3"/>
          <p:cNvSpPr/>
          <p:nvPr/>
        </p:nvSpPr>
        <p:spPr>
          <a:xfrm flipH="false" flipV="false" rot="0">
            <a:off x="-2117061" y="4543108"/>
            <a:ext cx="7639050" cy="6535632"/>
          </a:xfrm>
          <a:custGeom>
            <a:avLst/>
            <a:gdLst/>
            <a:ahLst/>
            <a:cxnLst/>
            <a:rect r="r" b="b" t="t" l="l"/>
            <a:pathLst>
              <a:path h="6535632" w="7639050">
                <a:moveTo>
                  <a:pt x="0" y="0"/>
                </a:moveTo>
                <a:lnTo>
                  <a:pt x="7639050" y="0"/>
                </a:lnTo>
                <a:lnTo>
                  <a:pt x="7639050" y="6535632"/>
                </a:lnTo>
                <a:lnTo>
                  <a:pt x="0" y="6535632"/>
                </a:lnTo>
                <a:lnTo>
                  <a:pt x="0" y="0"/>
                </a:lnTo>
                <a:close/>
              </a:path>
            </a:pathLst>
          </a:custGeom>
          <a:blipFill>
            <a:blip r:embed="rId3"/>
            <a:stretch>
              <a:fillRect l="0" t="0" r="0" b="0"/>
            </a:stretch>
          </a:blipFill>
        </p:spPr>
      </p:sp>
      <p:sp>
        <p:nvSpPr>
          <p:cNvPr name="Freeform 4" id="4"/>
          <p:cNvSpPr/>
          <p:nvPr/>
        </p:nvSpPr>
        <p:spPr>
          <a:xfrm flipH="false" flipV="false" rot="0">
            <a:off x="191721" y="-820488"/>
            <a:ext cx="5779118" cy="5674043"/>
          </a:xfrm>
          <a:custGeom>
            <a:avLst/>
            <a:gdLst/>
            <a:ahLst/>
            <a:cxnLst/>
            <a:rect r="r" b="b" t="t" l="l"/>
            <a:pathLst>
              <a:path h="5674043" w="5779118">
                <a:moveTo>
                  <a:pt x="0" y="0"/>
                </a:moveTo>
                <a:lnTo>
                  <a:pt x="5779118" y="0"/>
                </a:lnTo>
                <a:lnTo>
                  <a:pt x="5779118" y="5674043"/>
                </a:lnTo>
                <a:lnTo>
                  <a:pt x="0" y="5674043"/>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028700" y="644933"/>
            <a:ext cx="8833319" cy="1371600"/>
          </a:xfrm>
          <a:prstGeom prst="rect">
            <a:avLst/>
          </a:prstGeom>
        </p:spPr>
        <p:txBody>
          <a:bodyPr anchor="t" rtlCol="false" tIns="0" lIns="0" bIns="0" rIns="0">
            <a:spAutoFit/>
          </a:bodyPr>
          <a:lstStyle/>
          <a:p>
            <a:pPr algn="l">
              <a:lnSpc>
                <a:spcPts val="10800"/>
              </a:lnSpc>
            </a:pPr>
            <a:r>
              <a:rPr lang="en-US" sz="9000" b="true">
                <a:solidFill>
                  <a:srgbClr val="FFFFFF"/>
                </a:solidFill>
                <a:latin typeface="Poppins Medium Bold"/>
                <a:ea typeface="Poppins Medium Bold"/>
                <a:cs typeface="Poppins Medium Bold"/>
                <a:sym typeface="Poppins Medium Bold"/>
              </a:rPr>
              <a:t>List of sessions</a:t>
            </a:r>
          </a:p>
        </p:txBody>
      </p:sp>
      <p:sp>
        <p:nvSpPr>
          <p:cNvPr name="TextBox 6" id="6"/>
          <p:cNvSpPr txBox="true"/>
          <p:nvPr/>
        </p:nvSpPr>
        <p:spPr>
          <a:xfrm rot="0">
            <a:off x="5521989" y="2594129"/>
            <a:ext cx="11339712" cy="7692871"/>
          </a:xfrm>
          <a:prstGeom prst="rect">
            <a:avLst/>
          </a:prstGeom>
        </p:spPr>
        <p:txBody>
          <a:bodyPr anchor="t" rtlCol="false" tIns="0" lIns="0" bIns="0" rIns="0">
            <a:spAutoFit/>
          </a:bodyPr>
          <a:lstStyle/>
          <a:p>
            <a:pPr algn="just" marL="794221" indent="-397111" lvl="1">
              <a:lnSpc>
                <a:spcPts val="7136"/>
              </a:lnSpc>
              <a:buFont typeface="Arial"/>
              <a:buChar char="•"/>
            </a:pPr>
            <a:r>
              <a:rPr lang="en-US" b="true" sz="3678" spc="-139">
                <a:solidFill>
                  <a:srgbClr val="FFFFFF"/>
                </a:solidFill>
                <a:latin typeface="Poppins Medium Bold"/>
                <a:ea typeface="Poppins Medium Bold"/>
                <a:cs typeface="Poppins Medium Bold"/>
                <a:sym typeface="Poppins Medium Bold"/>
              </a:rPr>
              <a:t>Interfaacing HCSR04 sensor with Adafruit IO and Blynk</a:t>
            </a:r>
          </a:p>
          <a:p>
            <a:pPr algn="just" marL="794221" indent="-397111" lvl="1">
              <a:lnSpc>
                <a:spcPts val="7136"/>
              </a:lnSpc>
              <a:buFont typeface="Arial"/>
              <a:buChar char="•"/>
            </a:pPr>
            <a:r>
              <a:rPr lang="en-US" b="true" sz="3678" spc="-139">
                <a:solidFill>
                  <a:srgbClr val="FFFFFF"/>
                </a:solidFill>
                <a:latin typeface="Poppins Medium Bold"/>
                <a:ea typeface="Poppins Medium Bold"/>
                <a:cs typeface="Poppins Medium Bold"/>
                <a:sym typeface="Poppins Medium Bold"/>
              </a:rPr>
              <a:t>Obstacle Avoidance + ESP32 cam Robot</a:t>
            </a:r>
          </a:p>
          <a:p>
            <a:pPr algn="just" marL="794221" indent="-397111" lvl="1">
              <a:lnSpc>
                <a:spcPts val="7136"/>
              </a:lnSpc>
              <a:buFont typeface="Arial"/>
              <a:buChar char="•"/>
            </a:pPr>
            <a:r>
              <a:rPr lang="en-US" b="true" sz="3678" spc="-139">
                <a:solidFill>
                  <a:srgbClr val="FFFFFF"/>
                </a:solidFill>
                <a:latin typeface="Poppins Medium Bold"/>
                <a:ea typeface="Poppins Medium Bold"/>
                <a:cs typeface="Poppins Medium Bold"/>
                <a:sym typeface="Poppins Medium Bold"/>
              </a:rPr>
              <a:t>Intro to ML + using an ML model to make  predictions based  on a given sensor data.</a:t>
            </a:r>
          </a:p>
          <a:p>
            <a:pPr algn="just" marL="794221" indent="-397111" lvl="1">
              <a:lnSpc>
                <a:spcPts val="7136"/>
              </a:lnSpc>
              <a:buFont typeface="Arial"/>
              <a:buChar char="•"/>
            </a:pPr>
            <a:r>
              <a:rPr lang="en-US" b="true" sz="3678" spc="-139">
                <a:solidFill>
                  <a:srgbClr val="FFFFFF"/>
                </a:solidFill>
                <a:latin typeface="Poppins Medium Bold"/>
                <a:ea typeface="Poppins Medium Bold"/>
                <a:cs typeface="Poppins Medium Bold"/>
                <a:sym typeface="Poppins Medium Bold"/>
              </a:rPr>
              <a:t>Intro to ANN &amp; CNN + Object detection robot.</a:t>
            </a:r>
          </a:p>
          <a:p>
            <a:pPr algn="just" marL="794221" indent="-397111" lvl="1">
              <a:lnSpc>
                <a:spcPts val="7136"/>
              </a:lnSpc>
              <a:buFont typeface="Arial"/>
              <a:buChar char="•"/>
            </a:pPr>
            <a:r>
              <a:rPr lang="en-US" b="true" sz="3678" spc="-139">
                <a:solidFill>
                  <a:srgbClr val="FFFFFF"/>
                </a:solidFill>
                <a:latin typeface="Poppins Medium Bold"/>
                <a:ea typeface="Poppins Medium Bold"/>
                <a:cs typeface="Poppins Medium Bold"/>
                <a:sym typeface="Poppins Medium Bold"/>
              </a:rPr>
              <a:t>Haar cascades + CamVisioTech</a:t>
            </a:r>
          </a:p>
          <a:p>
            <a:pPr algn="just">
              <a:lnSpc>
                <a:spcPts val="5584"/>
              </a:lnSpc>
            </a:pPr>
          </a:p>
          <a:p>
            <a:pPr algn="just">
              <a:lnSpc>
                <a:spcPts val="5584"/>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734" t="0" r="-2734" b="0"/>
            </a:stretch>
          </a:blipFill>
        </p:spPr>
      </p:sp>
      <p:sp>
        <p:nvSpPr>
          <p:cNvPr name="Freeform 3" id="3"/>
          <p:cNvSpPr/>
          <p:nvPr/>
        </p:nvSpPr>
        <p:spPr>
          <a:xfrm flipH="false" flipV="false" rot="0">
            <a:off x="-2117061" y="4543108"/>
            <a:ext cx="7639050" cy="6535632"/>
          </a:xfrm>
          <a:custGeom>
            <a:avLst/>
            <a:gdLst/>
            <a:ahLst/>
            <a:cxnLst/>
            <a:rect r="r" b="b" t="t" l="l"/>
            <a:pathLst>
              <a:path h="6535632" w="7639050">
                <a:moveTo>
                  <a:pt x="0" y="0"/>
                </a:moveTo>
                <a:lnTo>
                  <a:pt x="7639050" y="0"/>
                </a:lnTo>
                <a:lnTo>
                  <a:pt x="7639050" y="6535632"/>
                </a:lnTo>
                <a:lnTo>
                  <a:pt x="0" y="6535632"/>
                </a:lnTo>
                <a:lnTo>
                  <a:pt x="0" y="0"/>
                </a:lnTo>
                <a:close/>
              </a:path>
            </a:pathLst>
          </a:custGeom>
          <a:blipFill>
            <a:blip r:embed="rId3"/>
            <a:stretch>
              <a:fillRect l="0" t="0" r="0" b="0"/>
            </a:stretch>
          </a:blipFill>
        </p:spPr>
      </p:sp>
      <p:sp>
        <p:nvSpPr>
          <p:cNvPr name="Freeform 4" id="4"/>
          <p:cNvSpPr/>
          <p:nvPr/>
        </p:nvSpPr>
        <p:spPr>
          <a:xfrm flipH="false" flipV="false" rot="0">
            <a:off x="191721" y="-820488"/>
            <a:ext cx="5779118" cy="5674043"/>
          </a:xfrm>
          <a:custGeom>
            <a:avLst/>
            <a:gdLst/>
            <a:ahLst/>
            <a:cxnLst/>
            <a:rect r="r" b="b" t="t" l="l"/>
            <a:pathLst>
              <a:path h="5674043" w="5779118">
                <a:moveTo>
                  <a:pt x="0" y="0"/>
                </a:moveTo>
                <a:lnTo>
                  <a:pt x="5779118" y="0"/>
                </a:lnTo>
                <a:lnTo>
                  <a:pt x="5779118" y="5674043"/>
                </a:lnTo>
                <a:lnTo>
                  <a:pt x="0" y="5674043"/>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801670" y="621259"/>
            <a:ext cx="8833319" cy="2743200"/>
          </a:xfrm>
          <a:prstGeom prst="rect">
            <a:avLst/>
          </a:prstGeom>
        </p:spPr>
        <p:txBody>
          <a:bodyPr anchor="t" rtlCol="false" tIns="0" lIns="0" bIns="0" rIns="0">
            <a:spAutoFit/>
          </a:bodyPr>
          <a:lstStyle/>
          <a:p>
            <a:pPr algn="l">
              <a:lnSpc>
                <a:spcPts val="10800"/>
              </a:lnSpc>
            </a:pPr>
            <a:r>
              <a:rPr lang="en-US" sz="9000" b="true">
                <a:solidFill>
                  <a:srgbClr val="FFFFFF"/>
                </a:solidFill>
                <a:latin typeface="Poppins Medium Bold"/>
                <a:ea typeface="Poppins Medium Bold"/>
                <a:cs typeface="Poppins Medium Bold"/>
                <a:sym typeface="Poppins Medium Bold"/>
              </a:rPr>
              <a:t>What is Arduino?</a:t>
            </a:r>
          </a:p>
        </p:txBody>
      </p:sp>
      <p:sp>
        <p:nvSpPr>
          <p:cNvPr name="TextBox 6" id="6"/>
          <p:cNvSpPr txBox="true"/>
          <p:nvPr/>
        </p:nvSpPr>
        <p:spPr>
          <a:xfrm rot="0">
            <a:off x="6467536" y="2358723"/>
            <a:ext cx="11339712" cy="8378162"/>
          </a:xfrm>
          <a:prstGeom prst="rect">
            <a:avLst/>
          </a:prstGeom>
        </p:spPr>
        <p:txBody>
          <a:bodyPr anchor="t" rtlCol="false" tIns="0" lIns="0" bIns="0" rIns="0">
            <a:spAutoFit/>
          </a:bodyPr>
          <a:lstStyle/>
          <a:p>
            <a:pPr algn="just" marL="621505" indent="-310753" lvl="1">
              <a:lnSpc>
                <a:spcPts val="5584"/>
              </a:lnSpc>
              <a:buFont typeface="Arial"/>
              <a:buChar char="•"/>
            </a:pPr>
            <a:r>
              <a:rPr lang="en-US" b="true" sz="2878" spc="-109">
                <a:solidFill>
                  <a:srgbClr val="FFFFFF"/>
                </a:solidFill>
                <a:latin typeface="Poppins Medium Bold"/>
                <a:ea typeface="Poppins Medium Bold"/>
                <a:cs typeface="Poppins Medium Bold"/>
                <a:sym typeface="Poppins Medium Bold"/>
              </a:rPr>
              <a:t>Arduino is an open-source electronics platform.</a:t>
            </a:r>
          </a:p>
          <a:p>
            <a:pPr algn="just" marL="621505" indent="-310753" lvl="1">
              <a:lnSpc>
                <a:spcPts val="5584"/>
              </a:lnSpc>
              <a:buFont typeface="Arial"/>
              <a:buChar char="•"/>
            </a:pPr>
            <a:r>
              <a:rPr lang="en-US" b="true" sz="2878" spc="-109">
                <a:solidFill>
                  <a:srgbClr val="FFFFFF"/>
                </a:solidFill>
                <a:latin typeface="Poppins Medium Bold"/>
                <a:ea typeface="Poppins Medium Bold"/>
                <a:cs typeface="Poppins Medium Bold"/>
                <a:sym typeface="Poppins Medium Bold"/>
              </a:rPr>
              <a:t>Hardware includes a physical circuit board with a microcontroller and various input/output pins.</a:t>
            </a:r>
          </a:p>
          <a:p>
            <a:pPr algn="just" marL="621505" indent="-310753" lvl="1">
              <a:lnSpc>
                <a:spcPts val="5584"/>
              </a:lnSpc>
              <a:buFont typeface="Arial"/>
              <a:buChar char="•"/>
            </a:pPr>
            <a:r>
              <a:rPr lang="en-US" b="true" sz="2878" spc="-109">
                <a:solidFill>
                  <a:srgbClr val="FFFFFF"/>
                </a:solidFill>
                <a:latin typeface="Poppins Medium Bold"/>
                <a:ea typeface="Poppins Medium Bold"/>
                <a:cs typeface="Poppins Medium Bold"/>
                <a:sym typeface="Poppins Medium Bold"/>
              </a:rPr>
              <a:t>Software includes an integrated development environment for coding (Arduino IDE)</a:t>
            </a:r>
          </a:p>
          <a:p>
            <a:pPr algn="just" marL="621505" indent="-310753" lvl="1">
              <a:lnSpc>
                <a:spcPts val="5584"/>
              </a:lnSpc>
              <a:buFont typeface="Arial"/>
              <a:buChar char="•"/>
            </a:pPr>
            <a:r>
              <a:rPr lang="en-US" b="true" sz="2878" spc="-109">
                <a:solidFill>
                  <a:srgbClr val="FFFFFF"/>
                </a:solidFill>
                <a:latin typeface="Poppins Medium Bold"/>
                <a:ea typeface="Poppins Medium Bold"/>
                <a:cs typeface="Poppins Medium Bold"/>
                <a:sym typeface="Poppins Medium Bold"/>
              </a:rPr>
              <a:t>Users can write, compile, and upload code to the Arduino board.</a:t>
            </a:r>
          </a:p>
          <a:p>
            <a:pPr algn="just" marL="621505" indent="-310753" lvl="1">
              <a:lnSpc>
                <a:spcPts val="5584"/>
              </a:lnSpc>
              <a:buFont typeface="Arial"/>
              <a:buChar char="•"/>
            </a:pPr>
            <a:r>
              <a:rPr lang="en-US" b="true" sz="2878" spc="-109">
                <a:solidFill>
                  <a:srgbClr val="FFFFFF"/>
                </a:solidFill>
                <a:latin typeface="Poppins Medium Bold"/>
                <a:ea typeface="Poppins Medium Bold"/>
                <a:cs typeface="Poppins Medium Bold"/>
                <a:sym typeface="Poppins Medium Bold"/>
              </a:rPr>
              <a:t>Arduino is widely used by hobbyists, students, artists, and professionals.</a:t>
            </a:r>
          </a:p>
          <a:p>
            <a:pPr algn="just" marL="621505" indent="-310753" lvl="1">
              <a:lnSpc>
                <a:spcPts val="5584"/>
              </a:lnSpc>
              <a:buFont typeface="Arial"/>
              <a:buChar char="•"/>
            </a:pPr>
            <a:r>
              <a:rPr lang="en-US" b="true" sz="2878" spc="-109">
                <a:solidFill>
                  <a:srgbClr val="FFFFFF"/>
                </a:solidFill>
                <a:latin typeface="Poppins Medium Bold"/>
                <a:ea typeface="Poppins Medium Bold"/>
                <a:cs typeface="Poppins Medium Bold"/>
                <a:sym typeface="Poppins Medium Bold"/>
              </a:rPr>
              <a:t>It enables the creation of interactive electronic projects.</a:t>
            </a:r>
          </a:p>
          <a:p>
            <a:pPr algn="just">
              <a:lnSpc>
                <a:spcPts val="5584"/>
              </a:lnSpc>
            </a:pPr>
          </a:p>
          <a:p>
            <a:pPr algn="just">
              <a:lnSpc>
                <a:spcPts val="5584"/>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734" t="0" r="-2734" b="0"/>
            </a:stretch>
          </a:blipFill>
        </p:spPr>
      </p:sp>
      <p:grpSp>
        <p:nvGrpSpPr>
          <p:cNvPr name="Group 3" id="3"/>
          <p:cNvGrpSpPr/>
          <p:nvPr/>
        </p:nvGrpSpPr>
        <p:grpSpPr>
          <a:xfrm rot="0">
            <a:off x="7492892" y="0"/>
            <a:ext cx="13145860" cy="10477677"/>
            <a:chOff x="0" y="0"/>
            <a:chExt cx="809445" cy="645154"/>
          </a:xfrm>
        </p:grpSpPr>
        <p:sp>
          <p:nvSpPr>
            <p:cNvPr name="Freeform 4" id="4"/>
            <p:cNvSpPr/>
            <p:nvPr/>
          </p:nvSpPr>
          <p:spPr>
            <a:xfrm flipH="false" flipV="false" rot="0">
              <a:off x="0" y="0"/>
              <a:ext cx="809446" cy="645154"/>
            </a:xfrm>
            <a:custGeom>
              <a:avLst/>
              <a:gdLst/>
              <a:ahLst/>
              <a:cxnLst/>
              <a:rect r="r" b="b" t="t" l="l"/>
              <a:pathLst>
                <a:path h="645154" w="809446">
                  <a:moveTo>
                    <a:pt x="0" y="0"/>
                  </a:moveTo>
                  <a:lnTo>
                    <a:pt x="809446" y="0"/>
                  </a:lnTo>
                  <a:lnTo>
                    <a:pt x="809446" y="645154"/>
                  </a:lnTo>
                  <a:lnTo>
                    <a:pt x="0" y="645154"/>
                  </a:lnTo>
                  <a:close/>
                </a:path>
              </a:pathLst>
            </a:custGeom>
            <a:blipFill>
              <a:blip r:embed="rId3"/>
              <a:stretch>
                <a:fillRect l="-9814" t="0" r="-9814" b="0"/>
              </a:stretch>
            </a:blipFill>
          </p:spPr>
        </p:sp>
      </p:grpSp>
      <p:sp>
        <p:nvSpPr>
          <p:cNvPr name="Freeform 5" id="5"/>
          <p:cNvSpPr/>
          <p:nvPr/>
        </p:nvSpPr>
        <p:spPr>
          <a:xfrm flipH="false" flipV="false" rot="0">
            <a:off x="7350017" y="1524999"/>
            <a:ext cx="10937983" cy="6468022"/>
          </a:xfrm>
          <a:custGeom>
            <a:avLst/>
            <a:gdLst/>
            <a:ahLst/>
            <a:cxnLst/>
            <a:rect r="r" b="b" t="t" l="l"/>
            <a:pathLst>
              <a:path h="6468022" w="10937983">
                <a:moveTo>
                  <a:pt x="0" y="0"/>
                </a:moveTo>
                <a:lnTo>
                  <a:pt x="10937983" y="0"/>
                </a:lnTo>
                <a:lnTo>
                  <a:pt x="10937983" y="6468022"/>
                </a:lnTo>
                <a:lnTo>
                  <a:pt x="0" y="6468022"/>
                </a:lnTo>
                <a:lnTo>
                  <a:pt x="0" y="0"/>
                </a:lnTo>
                <a:close/>
              </a:path>
            </a:pathLst>
          </a:custGeom>
          <a:blipFill>
            <a:blip r:embed="rId4"/>
            <a:stretch>
              <a:fillRect l="0" t="0" r="-846" b="0"/>
            </a:stretch>
          </a:blipFill>
        </p:spPr>
      </p:sp>
      <p:sp>
        <p:nvSpPr>
          <p:cNvPr name="TextBox 6" id="6"/>
          <p:cNvSpPr txBox="true"/>
          <p:nvPr/>
        </p:nvSpPr>
        <p:spPr>
          <a:xfrm rot="0">
            <a:off x="-117508" y="1576924"/>
            <a:ext cx="7610400" cy="6397047"/>
          </a:xfrm>
          <a:prstGeom prst="rect">
            <a:avLst/>
          </a:prstGeom>
        </p:spPr>
        <p:txBody>
          <a:bodyPr anchor="t" rtlCol="false" tIns="0" lIns="0" bIns="0" rIns="0">
            <a:spAutoFit/>
          </a:bodyPr>
          <a:lstStyle/>
          <a:p>
            <a:pPr algn="ctr">
              <a:lnSpc>
                <a:spcPts val="9746"/>
              </a:lnSpc>
            </a:pPr>
            <a:r>
              <a:rPr lang="en-US" sz="6961">
                <a:solidFill>
                  <a:srgbClr val="FFFFFF"/>
                </a:solidFill>
                <a:latin typeface="Horizon"/>
                <a:ea typeface="Horizon"/>
                <a:cs typeface="Horizon"/>
                <a:sym typeface="Horizon"/>
              </a:rPr>
              <a:t>PIN DIAGRAM OF</a:t>
            </a:r>
          </a:p>
          <a:p>
            <a:pPr algn="ctr">
              <a:lnSpc>
                <a:spcPts val="10617"/>
              </a:lnSpc>
            </a:pPr>
            <a:r>
              <a:rPr lang="en-US" sz="7584">
                <a:solidFill>
                  <a:srgbClr val="FFFFFF"/>
                </a:solidFill>
                <a:latin typeface="Horizon"/>
                <a:ea typeface="Horizon"/>
                <a:cs typeface="Horizon"/>
                <a:sym typeface="Horizon"/>
              </a:rPr>
              <a:t> ARDUINO UNO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734" t="0" r="-2734" b="0"/>
            </a:stretch>
          </a:blipFill>
        </p:spPr>
      </p:sp>
      <p:sp>
        <p:nvSpPr>
          <p:cNvPr name="TextBox 3" id="3"/>
          <p:cNvSpPr txBox="true"/>
          <p:nvPr/>
        </p:nvSpPr>
        <p:spPr>
          <a:xfrm rot="0">
            <a:off x="128587" y="1685847"/>
            <a:ext cx="18159412" cy="5826519"/>
          </a:xfrm>
          <a:prstGeom prst="rect">
            <a:avLst/>
          </a:prstGeom>
        </p:spPr>
        <p:txBody>
          <a:bodyPr anchor="t" rtlCol="false" tIns="0" lIns="0" bIns="0" rIns="0">
            <a:spAutoFit/>
          </a:bodyPr>
          <a:lstStyle/>
          <a:p>
            <a:pPr algn="l" marL="581703" indent="-290851" lvl="1">
              <a:lnSpc>
                <a:spcPts val="4230"/>
              </a:lnSpc>
              <a:buFont typeface="Arial"/>
              <a:buChar char="•"/>
            </a:pPr>
            <a:r>
              <a:rPr lang="en-US" b="true" sz="2694" spc="-158">
                <a:solidFill>
                  <a:srgbClr val="FFFFFF"/>
                </a:solidFill>
                <a:latin typeface="Poppins Medium Bold"/>
                <a:ea typeface="Poppins Medium Bold"/>
                <a:cs typeface="Poppins Medium Bold"/>
                <a:sym typeface="Poppins Medium Bold"/>
              </a:rPr>
              <a:t>Syntax: Arduino programming language is essentially C/C++ with some simplifications and specific libraries. Thus, they share similar syntax rules, such as variable declaration, function syntax, control structures (like loops and conditionals), and operators.</a:t>
            </a:r>
          </a:p>
          <a:p>
            <a:pPr algn="l" marL="581703" indent="-290851" lvl="1">
              <a:lnSpc>
                <a:spcPts val="4230"/>
              </a:lnSpc>
              <a:buFont typeface="Arial"/>
              <a:buChar char="•"/>
            </a:pPr>
            <a:r>
              <a:rPr lang="en-US" b="true" sz="2694" spc="-158">
                <a:solidFill>
                  <a:srgbClr val="FFFFFF"/>
                </a:solidFill>
                <a:latin typeface="Poppins Medium Bold"/>
                <a:ea typeface="Poppins Medium Bold"/>
                <a:cs typeface="Poppins Medium Bold"/>
                <a:sym typeface="Poppins Medium Bold"/>
              </a:rPr>
              <a:t>Data Types: Both Arduino and C support similar data types such as integers (int), floating-point numbers (float), characters (char), and arrays.</a:t>
            </a:r>
          </a:p>
          <a:p>
            <a:pPr algn="l" marL="581703" indent="-290851" lvl="1">
              <a:lnSpc>
                <a:spcPts val="4230"/>
              </a:lnSpc>
              <a:buFont typeface="Arial"/>
              <a:buChar char="•"/>
            </a:pPr>
            <a:r>
              <a:rPr lang="en-US" b="true" sz="2694" spc="-158">
                <a:solidFill>
                  <a:srgbClr val="FFFFFF"/>
                </a:solidFill>
                <a:latin typeface="Poppins Medium Bold"/>
                <a:ea typeface="Poppins Medium Bold"/>
                <a:cs typeface="Poppins Medium Bold"/>
                <a:sym typeface="Poppins Medium Bold"/>
              </a:rPr>
              <a:t>Variables: They both use variables to store and manipulate data. Variables must be declared with a specific type before they can be used.</a:t>
            </a:r>
          </a:p>
          <a:p>
            <a:pPr algn="l" marL="581703" indent="-290851" lvl="1">
              <a:lnSpc>
                <a:spcPts val="4230"/>
              </a:lnSpc>
              <a:buFont typeface="Arial"/>
              <a:buChar char="•"/>
            </a:pPr>
            <a:r>
              <a:rPr lang="en-US" b="true" sz="2694" spc="-158">
                <a:solidFill>
                  <a:srgbClr val="FFFFFF"/>
                </a:solidFill>
                <a:latin typeface="Poppins Medium Bold"/>
                <a:ea typeface="Poppins Medium Bold"/>
                <a:cs typeface="Poppins Medium Bold"/>
                <a:sym typeface="Poppins Medium Bold"/>
              </a:rPr>
              <a:t>Libraries: Arduino provides its own set of libraries for common tasks like controlling hardware components (e.g., sensors, actuators). Similarly, C has libraries for various functionalities, though they may not be as specific to hardware interfacing as Arduino libraries.</a:t>
            </a:r>
          </a:p>
          <a:p>
            <a:pPr algn="l">
              <a:lnSpc>
                <a:spcPts val="4230"/>
              </a:lnSpc>
            </a:pPr>
          </a:p>
        </p:txBody>
      </p:sp>
      <p:sp>
        <p:nvSpPr>
          <p:cNvPr name="Freeform 4" id="4"/>
          <p:cNvSpPr/>
          <p:nvPr/>
        </p:nvSpPr>
        <p:spPr>
          <a:xfrm flipH="false" flipV="false" rot="0">
            <a:off x="4013304" y="7195821"/>
            <a:ext cx="10389980" cy="2711116"/>
          </a:xfrm>
          <a:custGeom>
            <a:avLst/>
            <a:gdLst/>
            <a:ahLst/>
            <a:cxnLst/>
            <a:rect r="r" b="b" t="t" l="l"/>
            <a:pathLst>
              <a:path h="2711116" w="10389980">
                <a:moveTo>
                  <a:pt x="0" y="0"/>
                </a:moveTo>
                <a:lnTo>
                  <a:pt x="10389980" y="0"/>
                </a:lnTo>
                <a:lnTo>
                  <a:pt x="10389980" y="2711116"/>
                </a:lnTo>
                <a:lnTo>
                  <a:pt x="0" y="2711116"/>
                </a:lnTo>
                <a:lnTo>
                  <a:pt x="0" y="0"/>
                </a:lnTo>
                <a:close/>
              </a:path>
            </a:pathLst>
          </a:custGeom>
          <a:blipFill>
            <a:blip r:embed="rId3"/>
            <a:stretch>
              <a:fillRect l="0" t="-57715" r="0" b="-95844"/>
            </a:stretch>
          </a:blipFill>
        </p:spPr>
      </p:sp>
      <p:sp>
        <p:nvSpPr>
          <p:cNvPr name="TextBox 5" id="5"/>
          <p:cNvSpPr txBox="true"/>
          <p:nvPr/>
        </p:nvSpPr>
        <p:spPr>
          <a:xfrm rot="0">
            <a:off x="2671213" y="466803"/>
            <a:ext cx="13074161" cy="1304769"/>
          </a:xfrm>
          <a:prstGeom prst="rect">
            <a:avLst/>
          </a:prstGeom>
        </p:spPr>
        <p:txBody>
          <a:bodyPr anchor="t" rtlCol="false" tIns="0" lIns="0" bIns="0" rIns="0">
            <a:spAutoFit/>
          </a:bodyPr>
          <a:lstStyle/>
          <a:p>
            <a:pPr algn="ctr">
              <a:lnSpc>
                <a:spcPts val="9769"/>
              </a:lnSpc>
            </a:pPr>
            <a:r>
              <a:rPr lang="en-US" b="true" sz="9769" i="true" spc="1543">
                <a:solidFill>
                  <a:srgbClr val="FFFFFF"/>
                </a:solidFill>
                <a:latin typeface="HK Modular"/>
                <a:ea typeface="HK Modular"/>
                <a:cs typeface="HK Modular"/>
                <a:sym typeface="HK Modular"/>
              </a:rPr>
              <a:t>ARDUINO &amp; C</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pic>
        <p:nvPicPr>
          <p:cNvPr name="Picture 3" id="3"/>
          <p:cNvPicPr>
            <a:picLocks noChangeAspect="true"/>
          </p:cNvPicPr>
          <p:nvPr/>
        </p:nvPicPr>
        <p:blipFill>
          <a:blip r:embed="rId3">
            <a:alphaModFix amt="49000"/>
          </a:blip>
          <a:srcRect l="0" t="0" r="0" b="0"/>
          <a:stretch>
            <a:fillRect/>
          </a:stretch>
        </p:blipFill>
        <p:spPr>
          <a:xfrm flipH="false" flipV="false" rot="0">
            <a:off x="-2670580" y="-66675"/>
            <a:ext cx="12856164" cy="4306815"/>
          </a:xfrm>
          <a:prstGeom prst="rect">
            <a:avLst/>
          </a:prstGeom>
        </p:spPr>
      </p:pic>
      <p:sp>
        <p:nvSpPr>
          <p:cNvPr name="Freeform 4" id="4"/>
          <p:cNvSpPr/>
          <p:nvPr/>
        </p:nvSpPr>
        <p:spPr>
          <a:xfrm flipH="false" flipV="false" rot="0">
            <a:off x="10933169" y="-569191"/>
            <a:ext cx="7154962" cy="5712691"/>
          </a:xfrm>
          <a:custGeom>
            <a:avLst/>
            <a:gdLst/>
            <a:ahLst/>
            <a:cxnLst/>
            <a:rect r="r" b="b" t="t" l="l"/>
            <a:pathLst>
              <a:path h="5712691" w="7154962">
                <a:moveTo>
                  <a:pt x="0" y="0"/>
                </a:moveTo>
                <a:lnTo>
                  <a:pt x="7154962" y="0"/>
                </a:lnTo>
                <a:lnTo>
                  <a:pt x="7154962" y="5712691"/>
                </a:lnTo>
                <a:lnTo>
                  <a:pt x="0" y="5712691"/>
                </a:lnTo>
                <a:lnTo>
                  <a:pt x="0" y="0"/>
                </a:lnTo>
                <a:close/>
              </a:path>
            </a:pathLst>
          </a:custGeom>
          <a:blipFill>
            <a:blip r:embed="rId4"/>
            <a:stretch>
              <a:fillRect l="0" t="-8975" r="0" b="-8975"/>
            </a:stretch>
          </a:blipFill>
        </p:spPr>
      </p:sp>
      <p:sp>
        <p:nvSpPr>
          <p:cNvPr name="TextBox 5" id="5"/>
          <p:cNvSpPr txBox="true"/>
          <p:nvPr/>
        </p:nvSpPr>
        <p:spPr>
          <a:xfrm rot="0">
            <a:off x="1292214" y="717987"/>
            <a:ext cx="9286229" cy="2121117"/>
          </a:xfrm>
          <a:prstGeom prst="rect">
            <a:avLst/>
          </a:prstGeom>
        </p:spPr>
        <p:txBody>
          <a:bodyPr anchor="t" rtlCol="false" tIns="0" lIns="0" bIns="0" rIns="0">
            <a:spAutoFit/>
          </a:bodyPr>
          <a:lstStyle/>
          <a:p>
            <a:pPr algn="ctr">
              <a:lnSpc>
                <a:spcPts val="8563"/>
              </a:lnSpc>
            </a:pPr>
            <a:r>
              <a:rPr lang="en-US" sz="6116" b="true">
                <a:solidFill>
                  <a:srgbClr val="FFFFFF"/>
                </a:solidFill>
                <a:latin typeface="Poppins Medium Bold"/>
                <a:ea typeface="Poppins Medium Bold"/>
                <a:cs typeface="Poppins Medium Bold"/>
                <a:sym typeface="Poppins Medium Bold"/>
              </a:rPr>
              <a:t>HC-SR04 Ultrasonic Distance Sensor</a:t>
            </a:r>
          </a:p>
        </p:txBody>
      </p:sp>
      <p:sp>
        <p:nvSpPr>
          <p:cNvPr name="TextBox 6" id="6"/>
          <p:cNvSpPr txBox="true"/>
          <p:nvPr/>
        </p:nvSpPr>
        <p:spPr>
          <a:xfrm rot="0">
            <a:off x="0" y="3852824"/>
            <a:ext cx="18288000" cy="5863057"/>
          </a:xfrm>
          <a:prstGeom prst="rect">
            <a:avLst/>
          </a:prstGeom>
        </p:spPr>
        <p:txBody>
          <a:bodyPr anchor="t" rtlCol="false" tIns="0" lIns="0" bIns="0" rIns="0">
            <a:spAutoFit/>
          </a:bodyPr>
          <a:lstStyle/>
          <a:p>
            <a:pPr algn="just">
              <a:lnSpc>
                <a:spcPts val="5185"/>
              </a:lnSpc>
            </a:pPr>
          </a:p>
          <a:p>
            <a:pPr algn="just" marL="643381" indent="-321691" lvl="1">
              <a:lnSpc>
                <a:spcPts val="5185"/>
              </a:lnSpc>
              <a:buFont typeface="Arial"/>
              <a:buChar char="•"/>
            </a:pPr>
            <a:r>
              <a:rPr lang="en-US" b="true" sz="2979" spc="-113">
                <a:solidFill>
                  <a:srgbClr val="FFFFFF"/>
                </a:solidFill>
                <a:latin typeface="Poppins Medium Bold"/>
                <a:ea typeface="Poppins Medium Bold"/>
                <a:cs typeface="Poppins Medium Bold"/>
                <a:sym typeface="Poppins Medium Bold"/>
              </a:rPr>
              <a:t>The HC-SR04 is an ultrasonic distance sensor module used in robotics and automation projects.</a:t>
            </a:r>
          </a:p>
          <a:p>
            <a:pPr algn="just" marL="643381" indent="-321691" lvl="1">
              <a:lnSpc>
                <a:spcPts val="5185"/>
              </a:lnSpc>
              <a:buFont typeface="Arial"/>
              <a:buChar char="•"/>
            </a:pPr>
            <a:r>
              <a:rPr lang="en-US" b="true" sz="2979" spc="-113">
                <a:solidFill>
                  <a:srgbClr val="FFFFFF"/>
                </a:solidFill>
                <a:latin typeface="Poppins Medium Bold"/>
                <a:ea typeface="Poppins Medium Bold"/>
                <a:cs typeface="Poppins Medium Bold"/>
                <a:sym typeface="Poppins Medium Bold"/>
              </a:rPr>
              <a:t>It consists of an ultrasonic transmitter and receiver.</a:t>
            </a:r>
          </a:p>
          <a:p>
            <a:pPr algn="just" marL="643381" indent="-321691" lvl="1">
              <a:lnSpc>
                <a:spcPts val="5185"/>
              </a:lnSpc>
              <a:buFont typeface="Arial"/>
              <a:buChar char="•"/>
            </a:pPr>
            <a:r>
              <a:rPr lang="en-US" b="true" sz="2979" spc="-113">
                <a:solidFill>
                  <a:srgbClr val="FFFFFF"/>
                </a:solidFill>
                <a:latin typeface="Poppins Medium Bold"/>
                <a:ea typeface="Poppins Medium Bold"/>
                <a:cs typeface="Poppins Medium Bold"/>
                <a:sym typeface="Poppins Medium Bold"/>
              </a:rPr>
              <a:t>Works by sending an ultrasonic pulse and measuring the time it takes for the pulse to bounce back.</a:t>
            </a:r>
          </a:p>
          <a:p>
            <a:pPr algn="just" marL="643381" indent="-321691" lvl="1">
              <a:lnSpc>
                <a:spcPts val="5185"/>
              </a:lnSpc>
              <a:buFont typeface="Arial"/>
              <a:buChar char="•"/>
            </a:pPr>
            <a:r>
              <a:rPr lang="en-US" b="true" sz="2979" spc="-113">
                <a:solidFill>
                  <a:srgbClr val="FFFFFF"/>
                </a:solidFill>
                <a:latin typeface="Poppins Medium Bold"/>
                <a:ea typeface="Poppins Medium Bold"/>
                <a:cs typeface="Poppins Medium Bold"/>
                <a:sym typeface="Poppins Medium Bold"/>
              </a:rPr>
              <a:t>Distance is calculated using the speed of sound in air and the time taken for the pulse to return.</a:t>
            </a:r>
          </a:p>
          <a:p>
            <a:pPr algn="just" marL="643381" indent="-321691" lvl="1">
              <a:lnSpc>
                <a:spcPts val="5185"/>
              </a:lnSpc>
              <a:buFont typeface="Arial"/>
              <a:buChar char="•"/>
            </a:pPr>
            <a:r>
              <a:rPr lang="en-US" b="true" sz="2979" spc="-113">
                <a:solidFill>
                  <a:srgbClr val="FFFFFF"/>
                </a:solidFill>
                <a:latin typeface="Poppins Medium Bold"/>
                <a:ea typeface="Poppins Medium Bold"/>
                <a:cs typeface="Poppins Medium Bold"/>
                <a:sym typeface="Poppins Medium Bold"/>
              </a:rPr>
              <a:t>Typically has a range of 2cm to 400cm.</a:t>
            </a:r>
          </a:p>
          <a:p>
            <a:pPr algn="just" marL="643381" indent="-321691" lvl="1">
              <a:lnSpc>
                <a:spcPts val="5185"/>
              </a:lnSpc>
              <a:buFont typeface="Arial"/>
              <a:buChar char="•"/>
            </a:pPr>
            <a:r>
              <a:rPr lang="en-US" b="true" sz="2979" spc="-113">
                <a:solidFill>
                  <a:srgbClr val="FFFFFF"/>
                </a:solidFill>
                <a:latin typeface="Poppins Medium Bold"/>
                <a:ea typeface="Poppins Medium Bold"/>
                <a:cs typeface="Poppins Medium Bold"/>
                <a:sym typeface="Poppins Medium Bold"/>
              </a:rPr>
              <a:t>Accuracy can be affected by environmental factors and interference.</a:t>
            </a:r>
          </a:p>
          <a:p>
            <a:pPr algn="just" marL="643381" indent="-321691" lvl="1">
              <a:lnSpc>
                <a:spcPts val="5185"/>
              </a:lnSpc>
              <a:buFont typeface="Arial"/>
              <a:buChar char="•"/>
            </a:pPr>
            <a:r>
              <a:rPr lang="en-US" b="true" sz="2979" spc="-113">
                <a:solidFill>
                  <a:srgbClr val="FFFFFF"/>
                </a:solidFill>
                <a:latin typeface="Poppins Medium Bold"/>
                <a:ea typeface="Poppins Medium Bold"/>
                <a:cs typeface="Poppins Medium Bold"/>
                <a:sym typeface="Poppins Medium Bold"/>
              </a:rPr>
              <a:t>Commonly used in applications requiring non-contact distance measurement.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10" r="0" b="-15133"/>
            </a:stretch>
          </a:blipFill>
        </p:spPr>
      </p:sp>
      <p:sp>
        <p:nvSpPr>
          <p:cNvPr name="Freeform 3" id="3"/>
          <p:cNvSpPr/>
          <p:nvPr/>
        </p:nvSpPr>
        <p:spPr>
          <a:xfrm flipH="false" flipV="false" rot="0">
            <a:off x="9144000" y="2676255"/>
            <a:ext cx="8119082" cy="5707473"/>
          </a:xfrm>
          <a:custGeom>
            <a:avLst/>
            <a:gdLst/>
            <a:ahLst/>
            <a:cxnLst/>
            <a:rect r="r" b="b" t="t" l="l"/>
            <a:pathLst>
              <a:path h="5707473" w="8119082">
                <a:moveTo>
                  <a:pt x="0" y="0"/>
                </a:moveTo>
                <a:lnTo>
                  <a:pt x="8119082" y="0"/>
                </a:lnTo>
                <a:lnTo>
                  <a:pt x="8119082" y="5707474"/>
                </a:lnTo>
                <a:lnTo>
                  <a:pt x="0" y="5707474"/>
                </a:lnTo>
                <a:lnTo>
                  <a:pt x="0" y="0"/>
                </a:lnTo>
                <a:close/>
              </a:path>
            </a:pathLst>
          </a:custGeom>
          <a:blipFill>
            <a:blip r:embed="rId3"/>
            <a:stretch>
              <a:fillRect l="0" t="0" r="0" b="0"/>
            </a:stretch>
          </a:blipFill>
        </p:spPr>
      </p:sp>
      <p:sp>
        <p:nvSpPr>
          <p:cNvPr name="TextBox 4" id="4"/>
          <p:cNvSpPr txBox="true"/>
          <p:nvPr/>
        </p:nvSpPr>
        <p:spPr>
          <a:xfrm rot="0">
            <a:off x="-1723157" y="857250"/>
            <a:ext cx="8764142" cy="2965247"/>
          </a:xfrm>
          <a:prstGeom prst="rect">
            <a:avLst/>
          </a:prstGeom>
        </p:spPr>
        <p:txBody>
          <a:bodyPr anchor="t" rtlCol="false" tIns="0" lIns="0" bIns="0" rIns="0">
            <a:spAutoFit/>
          </a:bodyPr>
          <a:lstStyle/>
          <a:p>
            <a:pPr algn="ctr">
              <a:lnSpc>
                <a:spcPts val="11911"/>
              </a:lnSpc>
            </a:pPr>
            <a:r>
              <a:rPr lang="en-US" sz="8508" b="true">
                <a:solidFill>
                  <a:srgbClr val="FFFFFF"/>
                </a:solidFill>
                <a:latin typeface="Poppins Medium Bold"/>
                <a:ea typeface="Poppins Medium Bold"/>
                <a:cs typeface="Poppins Medium Bold"/>
                <a:sym typeface="Poppins Medium Bold"/>
              </a:rPr>
              <a:t>What is</a:t>
            </a:r>
          </a:p>
          <a:p>
            <a:pPr algn="ctr">
              <a:lnSpc>
                <a:spcPts val="11911"/>
              </a:lnSpc>
            </a:pPr>
          </a:p>
        </p:txBody>
      </p:sp>
      <p:sp>
        <p:nvSpPr>
          <p:cNvPr name="TextBox 5" id="5"/>
          <p:cNvSpPr txBox="true"/>
          <p:nvPr/>
        </p:nvSpPr>
        <p:spPr>
          <a:xfrm rot="0">
            <a:off x="4916910" y="857250"/>
            <a:ext cx="4362450" cy="1460495"/>
          </a:xfrm>
          <a:prstGeom prst="rect">
            <a:avLst/>
          </a:prstGeom>
        </p:spPr>
        <p:txBody>
          <a:bodyPr anchor="t" rtlCol="false" tIns="0" lIns="0" bIns="0" rIns="0">
            <a:spAutoFit/>
          </a:bodyPr>
          <a:lstStyle/>
          <a:p>
            <a:pPr algn="ctr">
              <a:lnSpc>
                <a:spcPts val="11900"/>
              </a:lnSpc>
            </a:pPr>
            <a:r>
              <a:rPr lang="en-US" sz="8500" b="true">
                <a:solidFill>
                  <a:srgbClr val="5CE1E6"/>
                </a:solidFill>
                <a:latin typeface="Poppins Medium Bold"/>
                <a:ea typeface="Poppins Medium Bold"/>
                <a:cs typeface="Poppins Medium Bold"/>
                <a:sym typeface="Poppins Medium Bold"/>
              </a:rPr>
              <a:t>Wokwi?</a:t>
            </a:r>
          </a:p>
        </p:txBody>
      </p:sp>
      <p:sp>
        <p:nvSpPr>
          <p:cNvPr name="TextBox 6" id="6"/>
          <p:cNvSpPr txBox="true"/>
          <p:nvPr/>
        </p:nvSpPr>
        <p:spPr>
          <a:xfrm rot="0">
            <a:off x="340188" y="2571480"/>
            <a:ext cx="7023590" cy="6485134"/>
          </a:xfrm>
          <a:prstGeom prst="rect">
            <a:avLst/>
          </a:prstGeom>
        </p:spPr>
        <p:txBody>
          <a:bodyPr anchor="t" rtlCol="false" tIns="0" lIns="0" bIns="0" rIns="0">
            <a:spAutoFit/>
          </a:bodyPr>
          <a:lstStyle/>
          <a:p>
            <a:pPr algn="just" marL="719215" indent="-359607" lvl="1">
              <a:lnSpc>
                <a:spcPts val="5196"/>
              </a:lnSpc>
              <a:buFont typeface="Arial"/>
              <a:buChar char="•"/>
            </a:pPr>
            <a:r>
              <a:rPr lang="en-US" b="true" sz="3331" spc="-273">
                <a:solidFill>
                  <a:srgbClr val="FFFFFF"/>
                </a:solidFill>
                <a:latin typeface="Poppins Medium Bold"/>
                <a:ea typeface="Poppins Medium Bold"/>
                <a:cs typeface="Poppins Medium Bold"/>
                <a:sym typeface="Poppins Medium Bold"/>
              </a:rPr>
              <a:t>Online platform for virtual electronics prototyping.</a:t>
            </a:r>
          </a:p>
          <a:p>
            <a:pPr algn="just" marL="719215" indent="-359607" lvl="1">
              <a:lnSpc>
                <a:spcPts val="5196"/>
              </a:lnSpc>
              <a:buFont typeface="Arial"/>
              <a:buChar char="•"/>
            </a:pPr>
            <a:r>
              <a:rPr lang="en-US" b="true" sz="3331" spc="-273">
                <a:solidFill>
                  <a:srgbClr val="FFFFFF"/>
                </a:solidFill>
                <a:latin typeface="Poppins Medium Bold"/>
                <a:ea typeface="Poppins Medium Bold"/>
                <a:cs typeface="Poppins Medium Bold"/>
                <a:sym typeface="Poppins Medium Bold"/>
              </a:rPr>
              <a:t>Allows users to design, simulate, and test electronic circuits and Arduino projects.</a:t>
            </a:r>
          </a:p>
          <a:p>
            <a:pPr algn="just" marL="719215" indent="-359607" lvl="1">
              <a:lnSpc>
                <a:spcPts val="5196"/>
              </a:lnSpc>
              <a:buFont typeface="Arial"/>
              <a:buChar char="•"/>
            </a:pPr>
            <a:r>
              <a:rPr lang="en-US" b="true" sz="3331" spc="-273">
                <a:solidFill>
                  <a:srgbClr val="FFFFFF"/>
                </a:solidFill>
                <a:latin typeface="Poppins Medium Bold"/>
                <a:ea typeface="Poppins Medium Bold"/>
                <a:cs typeface="Poppins Medium Bold"/>
                <a:sym typeface="Poppins Medium Bold"/>
              </a:rPr>
              <a:t>Features user-friendly interface and extensive component libraries.</a:t>
            </a:r>
          </a:p>
          <a:p>
            <a:pPr algn="just" marL="719215" indent="-359607" lvl="1">
              <a:lnSpc>
                <a:spcPts val="5196"/>
              </a:lnSpc>
              <a:buFont typeface="Arial"/>
              <a:buChar char="•"/>
            </a:pPr>
            <a:r>
              <a:rPr lang="en-US" b="true" sz="3331" spc="-273">
                <a:solidFill>
                  <a:srgbClr val="FFFFFF"/>
                </a:solidFill>
                <a:latin typeface="Poppins Medium Bold"/>
                <a:ea typeface="Poppins Medium Bold"/>
                <a:cs typeface="Poppins Medium Bold"/>
                <a:sym typeface="Poppins Medium Bold"/>
              </a:rPr>
              <a:t>Real-time simulation capabilities.</a:t>
            </a:r>
          </a:p>
          <a:p>
            <a:pPr algn="just">
              <a:lnSpc>
                <a:spcPts val="5196"/>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2799011" y="3760757"/>
            <a:ext cx="12689979" cy="2975037"/>
          </a:xfrm>
          <a:prstGeom prst="rect">
            <a:avLst/>
          </a:prstGeom>
        </p:spPr>
        <p:txBody>
          <a:bodyPr anchor="t" rtlCol="false" tIns="0" lIns="0" bIns="0" rIns="0">
            <a:spAutoFit/>
          </a:bodyPr>
          <a:lstStyle/>
          <a:p>
            <a:pPr algn="ctr">
              <a:lnSpc>
                <a:spcPts val="11397"/>
              </a:lnSpc>
            </a:pPr>
            <a:r>
              <a:rPr lang="en-US" b="true" sz="11397" i="true" spc="1800">
                <a:solidFill>
                  <a:srgbClr val="FFFFFF"/>
                </a:solidFill>
                <a:latin typeface="HK Modular"/>
                <a:ea typeface="HK Modular"/>
                <a:cs typeface="HK Modular"/>
                <a:sym typeface="HK Modular"/>
              </a:rPr>
              <a:t>CIRCUIT &amp; CODE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56129" y="2039676"/>
            <a:ext cx="7541648" cy="5390861"/>
          </a:xfrm>
          <a:custGeom>
            <a:avLst/>
            <a:gdLst/>
            <a:ahLst/>
            <a:cxnLst/>
            <a:rect r="r" b="b" t="t" l="l"/>
            <a:pathLst>
              <a:path h="5390861" w="7541648">
                <a:moveTo>
                  <a:pt x="0" y="0"/>
                </a:moveTo>
                <a:lnTo>
                  <a:pt x="7541647" y="0"/>
                </a:lnTo>
                <a:lnTo>
                  <a:pt x="7541647" y="5390861"/>
                </a:lnTo>
                <a:lnTo>
                  <a:pt x="0" y="5390861"/>
                </a:lnTo>
                <a:lnTo>
                  <a:pt x="0" y="0"/>
                </a:lnTo>
                <a:close/>
              </a:path>
            </a:pathLst>
          </a:custGeom>
          <a:blipFill>
            <a:blip r:embed="rId3"/>
            <a:stretch>
              <a:fillRect l="0" t="0" r="0" b="-5591"/>
            </a:stretch>
          </a:blipFill>
        </p:spPr>
      </p:sp>
      <p:sp>
        <p:nvSpPr>
          <p:cNvPr name="Freeform 4" id="4"/>
          <p:cNvSpPr/>
          <p:nvPr/>
        </p:nvSpPr>
        <p:spPr>
          <a:xfrm flipH="false" flipV="false" rot="0">
            <a:off x="7697776" y="1105997"/>
            <a:ext cx="10401185" cy="7258218"/>
          </a:xfrm>
          <a:custGeom>
            <a:avLst/>
            <a:gdLst/>
            <a:ahLst/>
            <a:cxnLst/>
            <a:rect r="r" b="b" t="t" l="l"/>
            <a:pathLst>
              <a:path h="7258218" w="10401185">
                <a:moveTo>
                  <a:pt x="0" y="0"/>
                </a:moveTo>
                <a:lnTo>
                  <a:pt x="10401186" y="0"/>
                </a:lnTo>
                <a:lnTo>
                  <a:pt x="10401186" y="7258219"/>
                </a:lnTo>
                <a:lnTo>
                  <a:pt x="0" y="7258219"/>
                </a:lnTo>
                <a:lnTo>
                  <a:pt x="0" y="0"/>
                </a:lnTo>
                <a:close/>
              </a:path>
            </a:pathLst>
          </a:custGeom>
          <a:blipFill>
            <a:blip r:embed="rId4"/>
            <a:stretch>
              <a:fillRect l="-36252" t="-26180" r="-35379" b="-12167"/>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DAF8-FSUVsY</dc:identifier>
  <dcterms:modified xsi:type="dcterms:W3CDTF">2011-08-01T06:04:30Z</dcterms:modified>
  <cp:revision>1</cp:revision>
  <dc:title>Digital</dc:title>
</cp:coreProperties>
</file>